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5" r:id="rId1"/>
  </p:sldMasterIdLst>
  <p:notesMasterIdLst>
    <p:notesMasterId r:id="rId19"/>
  </p:notesMasterIdLst>
  <p:handoutMasterIdLst>
    <p:handoutMasterId r:id="rId20"/>
  </p:handoutMasterIdLst>
  <p:sldIdLst>
    <p:sldId id="263" r:id="rId2"/>
    <p:sldId id="296" r:id="rId3"/>
    <p:sldId id="282" r:id="rId4"/>
    <p:sldId id="297" r:id="rId5"/>
    <p:sldId id="299" r:id="rId6"/>
    <p:sldId id="298" r:id="rId7"/>
    <p:sldId id="286" r:id="rId8"/>
    <p:sldId id="284" r:id="rId9"/>
    <p:sldId id="287" r:id="rId10"/>
    <p:sldId id="288" r:id="rId11"/>
    <p:sldId id="289" r:id="rId12"/>
    <p:sldId id="290" r:id="rId13"/>
    <p:sldId id="281" r:id="rId14"/>
    <p:sldId id="301" r:id="rId15"/>
    <p:sldId id="295" r:id="rId16"/>
    <p:sldId id="302" r:id="rId17"/>
    <p:sldId id="300" r:id="rId18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CBD1DD"/>
    <a:srgbClr val="E7EAEF"/>
    <a:srgbClr val="000000"/>
    <a:srgbClr val="018CCF"/>
    <a:srgbClr val="FFCC00"/>
    <a:srgbClr val="CC6600"/>
    <a:srgbClr val="996633"/>
    <a:srgbClr val="9933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33" autoAdjust="0"/>
    <p:restoredTop sz="93593" autoAdjust="0"/>
  </p:normalViewPr>
  <p:slideViewPr>
    <p:cSldViewPr>
      <p:cViewPr varScale="1">
        <p:scale>
          <a:sx n="109" d="100"/>
          <a:sy n="109" d="100"/>
        </p:scale>
        <p:origin x="-1734" y="9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7" d="100"/>
          <a:sy n="37" d="100"/>
        </p:scale>
        <p:origin x="-147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nl-NL"/>
              <a:t>Jean Baggen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Times New Roman" pitchFamily="18" charset="0"/>
              </a:defRPr>
            </a:lvl1pPr>
          </a:lstStyle>
          <a:p>
            <a:endParaRPr lang="nl-NL" altLang="nl-NL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nl-NL"/>
              <a:t>Havisten competent naar HBO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Times New Roman" pitchFamily="18" charset="0"/>
              </a:defRPr>
            </a:lvl1pPr>
          </a:lstStyle>
          <a:p>
            <a:fld id="{284725B4-210A-4EF8-84AB-87571392BE98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71640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 altLang="nl-NL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 altLang="nl-NL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 altLang="nl-NL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0550108-E66E-4D13-92DF-AF51131DFDF2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629350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3096DC2-4E2E-4CBA-977D-42373E37F1A7}" type="slidenum">
              <a:rPr lang="nl-NL" altLang="nl-NL" sz="1200"/>
              <a:pPr/>
              <a:t>1</a:t>
            </a:fld>
            <a:endParaRPr lang="nl-NL" altLang="nl-NL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 dirty="0" smtClean="0"/>
          </a:p>
          <a:p>
            <a:pPr marL="0" indent="0" eaLnBrk="1" hangingPunct="1">
              <a:lnSpc>
                <a:spcPct val="85000"/>
              </a:lnSpc>
              <a:buFont typeface="Wingdings" pitchFamily="2" charset="2"/>
              <a:buNone/>
            </a:pPr>
            <a:endParaRPr lang="nl-NL" altLang="nl-NL" dirty="0" smtClean="0"/>
          </a:p>
          <a:p>
            <a:pPr marL="0" indent="0" eaLnBrk="1" hangingPunct="1">
              <a:lnSpc>
                <a:spcPct val="85000"/>
              </a:lnSpc>
              <a:buFont typeface="Wingdings" pitchFamily="2" charset="2"/>
              <a:buNone/>
            </a:pPr>
            <a:r>
              <a:rPr lang="nl-NL" altLang="nl-NL" dirty="0" smtClean="0"/>
              <a:t>           </a:t>
            </a:r>
            <a:r>
              <a:rPr lang="nl-NL" altLang="nl-NL" sz="1050" dirty="0" smtClean="0"/>
              <a:t>presentatie Jan Hoekzema</a:t>
            </a:r>
            <a:endParaRPr lang="nl-NL" altLang="nl-NL" dirty="0" smtClean="0"/>
          </a:p>
        </p:txBody>
      </p:sp>
    </p:spTree>
    <p:extLst>
      <p:ext uri="{BB962C8B-B14F-4D97-AF65-F5344CB8AC3E}">
        <p14:creationId xmlns:p14="http://schemas.microsoft.com/office/powerpoint/2010/main" val="1709338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altLang="nl-NL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50108-E66E-4D13-92DF-AF51131DFDF2}" type="slidenum">
              <a:rPr lang="nl-NL" altLang="nl-NL" smtClean="0"/>
              <a:pPr/>
              <a:t>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46563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l-NL" altLang="nl-NL" sz="1200" dirty="0" smtClean="0"/>
              <a:t>inleiding    </a:t>
            </a:r>
          </a:p>
          <a:p>
            <a:pPr eaLnBrk="1" hangingPunct="1"/>
            <a:r>
              <a:rPr lang="nl-NL" altLang="nl-NL" sz="1200" dirty="0" smtClean="0"/>
              <a:t>opdracht    </a:t>
            </a:r>
          </a:p>
          <a:p>
            <a:pPr eaLnBrk="1" hangingPunct="1"/>
            <a:r>
              <a:rPr lang="nl-NL" altLang="nl-NL" sz="1200" dirty="0" smtClean="0"/>
              <a:t>werkwijze   </a:t>
            </a:r>
          </a:p>
          <a:p>
            <a:pPr eaLnBrk="1" hangingPunct="1"/>
            <a:r>
              <a:rPr lang="nl-NL" altLang="nl-NL" sz="1200" dirty="0" smtClean="0"/>
              <a:t>informatiebronnen  </a:t>
            </a:r>
          </a:p>
          <a:p>
            <a:pPr eaLnBrk="1" hangingPunct="1"/>
            <a:r>
              <a:rPr lang="nl-NL" altLang="nl-NL" sz="1200" dirty="0" smtClean="0"/>
              <a:t>beoordeling    </a:t>
            </a:r>
          </a:p>
          <a:p>
            <a:pPr eaLnBrk="1" hangingPunct="1"/>
            <a:r>
              <a:rPr lang="nl-NL" altLang="nl-NL" sz="1200" dirty="0" smtClean="0"/>
              <a:t>reflectie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50108-E66E-4D13-92DF-AF51131DFDF2}" type="slidenum">
              <a:rPr lang="nl-NL" altLang="nl-NL" smtClean="0"/>
              <a:pPr/>
              <a:t>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88664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nl-NL" altLang="nl-NL" sz="1200" dirty="0" smtClean="0">
                <a:solidFill>
                  <a:schemeClr val="accent2"/>
                </a:solidFill>
                <a:latin typeface="Verdana" pitchFamily="34" charset="0"/>
              </a:rPr>
              <a:t>Meer dan 30 deelnemende scholen </a:t>
            </a:r>
          </a:p>
          <a:p>
            <a:pPr marL="0" indent="0" algn="l"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r>
              <a:rPr lang="nl-NL" sz="1200" dirty="0" smtClean="0"/>
              <a:t>o.a.</a:t>
            </a:r>
          </a:p>
          <a:p>
            <a:pPr marL="0" indent="0" algn="l"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r>
              <a:rPr lang="nl-NL" sz="1200" dirty="0" smtClean="0"/>
              <a:t>Dollard College</a:t>
            </a:r>
          </a:p>
          <a:p>
            <a:pPr marL="0" indent="0" algn="l"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r>
              <a:rPr lang="nl-NL" sz="1200" dirty="0" smtClean="0"/>
              <a:t>Sondervick College</a:t>
            </a:r>
          </a:p>
          <a:p>
            <a:pPr marL="0" indent="0" algn="l"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r>
              <a:rPr lang="nl-NL" sz="1200" dirty="0" smtClean="0"/>
              <a:t>Northgo College</a:t>
            </a:r>
          </a:p>
          <a:p>
            <a:pPr marL="0" indent="0" algn="l"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r>
              <a:rPr lang="nl-NL" sz="1200" dirty="0" smtClean="0"/>
              <a:t>College Rolduc</a:t>
            </a:r>
          </a:p>
          <a:p>
            <a:pPr marL="0" indent="0" algn="l"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r>
              <a:rPr lang="nl-NL" sz="1200" dirty="0" smtClean="0"/>
              <a:t>Vechtdal College</a:t>
            </a:r>
          </a:p>
          <a:p>
            <a:pPr marL="0" indent="0" algn="l"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r>
              <a:rPr lang="nl-NL" sz="1200" dirty="0" smtClean="0"/>
              <a:t>Arentheem College</a:t>
            </a:r>
          </a:p>
          <a:p>
            <a:pPr marL="0" indent="0" algn="l"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r>
              <a:rPr lang="nl-NL" sz="1200" dirty="0" smtClean="0"/>
              <a:t>Cambreur College</a:t>
            </a:r>
          </a:p>
          <a:p>
            <a:pPr marL="0" indent="0" algn="l"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r>
              <a:rPr lang="nl-NL" sz="1200" dirty="0" smtClean="0"/>
              <a:t>Sint-Maartens College</a:t>
            </a:r>
          </a:p>
          <a:p>
            <a:pPr algn="l"/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50108-E66E-4D13-92DF-AF51131DFDF2}" type="slidenum">
              <a:rPr lang="nl-NL" altLang="nl-NL" smtClean="0"/>
              <a:pPr/>
              <a:t>14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16569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grpSp>
        <p:nvGrpSpPr>
          <p:cNvPr id="47" name="Group 46"/>
          <p:cNvGrpSpPr/>
          <p:nvPr userDrawn="1"/>
        </p:nvGrpSpPr>
        <p:grpSpPr>
          <a:xfrm>
            <a:off x="-612576" y="1905000"/>
            <a:ext cx="4896544" cy="4729707"/>
            <a:chOff x="-612576" y="1905000"/>
            <a:chExt cx="4896544" cy="4729707"/>
          </a:xfrm>
          <a:solidFill>
            <a:srgbClr val="002060"/>
          </a:solidFill>
        </p:grpSpPr>
        <p:sp>
          <p:nvSpPr>
            <p:cNvPr id="48" name="Oval 4">
              <a:hlinkClick r:id="" action="ppaction://hlinkshowjump?jump=nextslide"/>
            </p:cNvPr>
            <p:cNvSpPr/>
            <p:nvPr/>
          </p:nvSpPr>
          <p:spPr>
            <a:xfrm>
              <a:off x="0" y="1905000"/>
              <a:ext cx="4147028" cy="4729707"/>
            </a:xfrm>
            <a:custGeom>
              <a:avLst/>
              <a:gdLst/>
              <a:ahLst/>
              <a:cxnLst/>
              <a:rect l="l" t="t" r="r" b="b"/>
              <a:pathLst>
                <a:path w="4067464" h="4638964">
                  <a:moveTo>
                    <a:pt x="1747982" y="0"/>
                  </a:moveTo>
                  <a:cubicBezTo>
                    <a:pt x="3028997" y="0"/>
                    <a:pt x="4067464" y="1038467"/>
                    <a:pt x="4067464" y="2319482"/>
                  </a:cubicBezTo>
                  <a:cubicBezTo>
                    <a:pt x="4067464" y="3600497"/>
                    <a:pt x="3028997" y="4638964"/>
                    <a:pt x="1747982" y="4638964"/>
                  </a:cubicBezTo>
                  <a:cubicBezTo>
                    <a:pt x="1049771" y="4638964"/>
                    <a:pt x="423614" y="4330462"/>
                    <a:pt x="0" y="3840927"/>
                  </a:cubicBezTo>
                  <a:lnTo>
                    <a:pt x="0" y="798037"/>
                  </a:lnTo>
                  <a:cubicBezTo>
                    <a:pt x="423614" y="308502"/>
                    <a:pt x="1049771" y="0"/>
                    <a:pt x="1747982" y="0"/>
                  </a:cubicBezTo>
                  <a:close/>
                </a:path>
              </a:pathLst>
            </a:custGeom>
            <a:solidFill>
              <a:srgbClr val="018CC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 userDrawn="1"/>
          </p:nvSpPr>
          <p:spPr>
            <a:xfrm>
              <a:off x="204689" y="3287886"/>
              <a:ext cx="3312368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3200" dirty="0">
                <a:latin typeface="Franklin Gothic Heavy" panose="020B09030201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-612576" y="4380493"/>
              <a:ext cx="4896544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eaLnBrk="1" hangingPunct="1"/>
              <a:endParaRPr lang="nl-NL" altLang="nl-NL" sz="1800" dirty="0" smtClean="0">
                <a:effectLst/>
                <a:latin typeface="+mj-lt"/>
              </a:endParaRPr>
            </a:p>
          </p:txBody>
        </p:sp>
      </p:grpSp>
      <p:sp>
        <p:nvSpPr>
          <p:cNvPr id="56" name="Titel 1"/>
          <p:cNvSpPr>
            <a:spLocks noGrp="1"/>
          </p:cNvSpPr>
          <p:nvPr>
            <p:ph type="title"/>
          </p:nvPr>
        </p:nvSpPr>
        <p:spPr>
          <a:xfrm>
            <a:off x="107505" y="3254747"/>
            <a:ext cx="3600400" cy="1362075"/>
          </a:xfrm>
        </p:spPr>
        <p:txBody>
          <a:bodyPr anchor="t"/>
          <a:lstStyle>
            <a:lvl1pPr algn="ctr">
              <a:defRPr sz="3600" b="1" cap="all"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57" name="Tijdelijke aanduiding voor tekst 2"/>
          <p:cNvSpPr>
            <a:spLocks noGrp="1"/>
          </p:cNvSpPr>
          <p:nvPr>
            <p:ph type="body" idx="10"/>
          </p:nvPr>
        </p:nvSpPr>
        <p:spPr>
          <a:xfrm>
            <a:off x="107504" y="5013176"/>
            <a:ext cx="3600400" cy="727282"/>
          </a:xfrm>
        </p:spPr>
        <p:txBody>
          <a:bodyPr anchor="b"/>
          <a:lstStyle>
            <a:lvl1pPr marL="0" indent="0" algn="ct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407720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05D1E73-EFAE-4436-AD1C-F2D56F9B8E51}" type="datetime1">
              <a:rPr lang="nl-NL" altLang="nl-NL"/>
              <a:pPr/>
              <a:t>8-2-2018</a:t>
            </a:fld>
            <a:endParaRPr lang="nl-NL" altLang="nl-NL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8FEFEFA-76DC-475B-AA41-BF8B8794C5BB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9455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B4A2A85-5767-4DC9-9BAB-1A5B2595CE30}" type="datetime1">
              <a:rPr lang="nl-NL" altLang="nl-NL"/>
              <a:pPr/>
              <a:t>8-2-2018</a:t>
            </a:fld>
            <a:endParaRPr lang="nl-NL" altLang="nl-NL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3FA83CE-0616-4846-B843-1C800EE333DA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9925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hapter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73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/>
            </a:lvl1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3CF53FE-7660-4E03-B7E9-7DCD0F475977}" type="datetime1">
              <a:rPr lang="nl-NL" altLang="nl-NL"/>
              <a:pPr/>
              <a:t>8-2-2018</a:t>
            </a:fld>
            <a:endParaRPr lang="nl-NL" altLang="nl-NL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37312"/>
            <a:ext cx="2133600" cy="457200"/>
          </a:xfrm>
          <a:prstGeom prst="rect">
            <a:avLst/>
          </a:prstGeom>
          <a:ln/>
        </p:spPr>
        <p:txBody>
          <a:bodyPr/>
          <a:lstStyle>
            <a:lvl1pPr algn="r">
              <a:defRPr sz="2000">
                <a:solidFill>
                  <a:schemeClr val="bg2"/>
                </a:solidFill>
              </a:defRPr>
            </a:lvl1pPr>
          </a:lstStyle>
          <a:p>
            <a:fld id="{FA66D45D-334A-42FE-AD26-EE8DD95A759A}" type="slidenum">
              <a:rPr lang="nl-NL" altLang="nl-NL" smtClean="0"/>
              <a:pPr/>
              <a:t>‹nr.›</a:t>
            </a:fld>
            <a:endParaRPr lang="nl-NL" altLang="nl-NL" dirty="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0"/>
            <a:ext cx="9144000" cy="9432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Picture 2" descr="C:\Users\NOUD\Dropbox\CornelissenDesign\Cornelissen Communicatie\Havisten Competent\Havisten Competent logo zwar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949280"/>
            <a:ext cx="1777554" cy="55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34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EFF5ECD-9BA7-4473-8DE1-9563FA7D7ADC}" type="datetime1">
              <a:rPr lang="nl-NL" altLang="nl-NL"/>
              <a:pPr/>
              <a:t>8-2-2018</a:t>
            </a:fld>
            <a:endParaRPr lang="nl-NL" altLang="nl-NL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DF38DEF-9403-47AB-B0DB-53661AF7478A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6787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BDD4AD2-2CA6-4539-825B-D355CA663553}" type="datetime1">
              <a:rPr lang="nl-NL" altLang="nl-NL"/>
              <a:pPr/>
              <a:t>8-2-2018</a:t>
            </a:fld>
            <a:endParaRPr lang="nl-NL" altLang="nl-NL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B8F1465-83B6-4C11-BCD9-48D58D72CC55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470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608C0E5-F628-4719-9ED6-4006110D2DE0}" type="datetime1">
              <a:rPr lang="nl-NL" altLang="nl-NL"/>
              <a:pPr/>
              <a:t>8-2-2018</a:t>
            </a:fld>
            <a:endParaRPr lang="nl-NL" altLang="nl-NL"/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214FD4D-5FBE-4955-99F5-1B13D2606B7D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4481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30D7E84-2CED-4CC9-89D3-E7A748D4E6B2}" type="datetime1">
              <a:rPr lang="nl-NL" altLang="nl-NL"/>
              <a:pPr/>
              <a:t>8-2-2018</a:t>
            </a:fld>
            <a:endParaRPr lang="nl-NL" altLang="nl-NL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3315C17-F3FA-449D-93FD-AD90E85CCD1A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7521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A8D2181-9FDD-4C01-B726-F1A25B34380A}" type="datetime1">
              <a:rPr lang="nl-NL" altLang="nl-NL"/>
              <a:pPr/>
              <a:t>8-2-2018</a:t>
            </a:fld>
            <a:endParaRPr lang="nl-NL" altLang="nl-NL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F96BDC0-1EE6-4BA7-9E12-B28B460E8CC3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1470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16A2DB7-3032-4650-9676-C44DE90E5E27}" type="datetime1">
              <a:rPr lang="nl-NL" altLang="nl-NL"/>
              <a:pPr/>
              <a:t>8-2-2018</a:t>
            </a:fld>
            <a:endParaRPr lang="nl-NL" altLang="nl-NL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F4A9A2E-546D-419F-B1FE-8E6E81EDECC2}" type="slidenum">
              <a:rPr lang="nl-NL" altLang="nl-NL"/>
              <a:pPr/>
              <a:t>‹nr.›</a:t>
            </a:fld>
            <a:endParaRPr lang="nl-NL" altLang="nl-NL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0"/>
            <a:ext cx="9144000" cy="9432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92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FC5471B-A1E1-46FA-A3DB-4BB931BB5F06}" type="datetime1">
              <a:rPr lang="nl-NL" altLang="nl-NL"/>
              <a:pPr/>
              <a:t>8-2-2018</a:t>
            </a:fld>
            <a:endParaRPr lang="nl-NL" altLang="nl-NL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8B9F16F-3E6D-4302-95BB-A0861841CAAC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7838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13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het opmaakprofiel te bewerken</a:t>
            </a:r>
          </a:p>
        </p:txBody>
      </p:sp>
      <p:sp>
        <p:nvSpPr>
          <p:cNvPr id="54314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d</a:t>
            </a:r>
          </a:p>
          <a:p>
            <a:pPr lvl="1"/>
            <a:r>
              <a:rPr lang="nl-NL" dirty="0" smtClean="0"/>
              <a:t>d</a:t>
            </a:r>
          </a:p>
          <a:p>
            <a:pPr lvl="2"/>
            <a:r>
              <a:rPr lang="nl-NL" dirty="0" smtClean="0"/>
              <a:t>d</a:t>
            </a:r>
          </a:p>
          <a:p>
            <a:pPr lvl="3"/>
            <a:r>
              <a:rPr lang="nl-NL" dirty="0" smtClean="0"/>
              <a:t>D	</a:t>
            </a:r>
          </a:p>
        </p:txBody>
      </p:sp>
      <p:pic>
        <p:nvPicPr>
          <p:cNvPr id="47" name="Picture 2" descr="C:\Users\NOUD\Dropbox\CornelissenDesign\Cornelissen Communicatie\Havisten Competent\Havisten Competent logo zwart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924960"/>
            <a:ext cx="2376264" cy="74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angle 47"/>
          <p:cNvSpPr/>
          <p:nvPr userDrawn="1"/>
        </p:nvSpPr>
        <p:spPr bwMode="auto">
          <a:xfrm>
            <a:off x="0" y="0"/>
            <a:ext cx="9144000" cy="9432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1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cap="all" baseline="0">
          <a:solidFill>
            <a:schemeClr val="bg2"/>
          </a:solidFill>
          <a:effectLst/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chemeClr val="accent3"/>
        </a:buClr>
        <a:buFont typeface="Arial" panose="020B0604020202020204" pitchFamily="34" charset="0"/>
        <a:buChar char="•"/>
        <a:defRPr sz="2800">
          <a:solidFill>
            <a:schemeClr val="accent3"/>
          </a:solidFill>
          <a:effectLst/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accent3"/>
          </a:solidFill>
          <a:effectLst/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3"/>
        </a:buClr>
        <a:buFont typeface="Arial" panose="020B0604020202020204" pitchFamily="34" charset="0"/>
        <a:buChar char="•"/>
        <a:defRPr sz="2400">
          <a:solidFill>
            <a:schemeClr val="accent3"/>
          </a:solidFill>
          <a:effectLst/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accent3"/>
          </a:solidFill>
          <a:effectLst/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Arial" panose="020B0604020202020204" pitchFamily="34" charset="0"/>
        <a:buChar char="•"/>
        <a:defRPr sz="2000">
          <a:solidFill>
            <a:schemeClr val="accent3"/>
          </a:solidFill>
          <a:effectLst/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6"/>
          <p:cNvGrpSpPr/>
          <p:nvPr/>
        </p:nvGrpSpPr>
        <p:grpSpPr>
          <a:xfrm>
            <a:off x="-587399" y="1905000"/>
            <a:ext cx="4896544" cy="4729707"/>
            <a:chOff x="-587399" y="1905000"/>
            <a:chExt cx="4896544" cy="4729707"/>
          </a:xfrm>
          <a:solidFill>
            <a:srgbClr val="002060"/>
          </a:solidFill>
        </p:grpSpPr>
        <p:sp>
          <p:nvSpPr>
            <p:cNvPr id="8" name="Oval 4">
              <a:hlinkClick r:id="" action="ppaction://hlinkshowjump?jump=nextslide"/>
            </p:cNvPr>
            <p:cNvSpPr/>
            <p:nvPr/>
          </p:nvSpPr>
          <p:spPr>
            <a:xfrm>
              <a:off x="0" y="1905000"/>
              <a:ext cx="4147028" cy="4729707"/>
            </a:xfrm>
            <a:custGeom>
              <a:avLst/>
              <a:gdLst/>
              <a:ahLst/>
              <a:cxnLst/>
              <a:rect l="l" t="t" r="r" b="b"/>
              <a:pathLst>
                <a:path w="4067464" h="4638964">
                  <a:moveTo>
                    <a:pt x="1747982" y="0"/>
                  </a:moveTo>
                  <a:cubicBezTo>
                    <a:pt x="3028997" y="0"/>
                    <a:pt x="4067464" y="1038467"/>
                    <a:pt x="4067464" y="2319482"/>
                  </a:cubicBezTo>
                  <a:cubicBezTo>
                    <a:pt x="4067464" y="3600497"/>
                    <a:pt x="3028997" y="4638964"/>
                    <a:pt x="1747982" y="4638964"/>
                  </a:cubicBezTo>
                  <a:cubicBezTo>
                    <a:pt x="1049771" y="4638964"/>
                    <a:pt x="423614" y="4330462"/>
                    <a:pt x="0" y="3840927"/>
                  </a:cubicBezTo>
                  <a:lnTo>
                    <a:pt x="0" y="798037"/>
                  </a:lnTo>
                  <a:cubicBezTo>
                    <a:pt x="423614" y="308502"/>
                    <a:pt x="1049771" y="0"/>
                    <a:pt x="1747982" y="0"/>
                  </a:cubicBezTo>
                  <a:close/>
                </a:path>
              </a:pathLst>
            </a:custGeom>
            <a:solidFill>
              <a:srgbClr val="018CC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7504" y="3336692"/>
              <a:ext cx="3600400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nl-NL" sz="3600" dirty="0" smtClean="0">
                  <a:latin typeface="Franklin Gothic Heavy" panose="020B0903020102020204" pitchFamily="34" charset="0"/>
                </a:rPr>
                <a:t>HAVISTEN COMPETENT NAAR HET HBO</a:t>
              </a:r>
              <a:endParaRPr lang="en-US" sz="3600" dirty="0">
                <a:latin typeface="Franklin Gothic Heavy" panose="020B09030201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587399" y="5086345"/>
              <a:ext cx="4896544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eaLnBrk="1" hangingPunct="1"/>
              <a:endParaRPr lang="nl-NL" altLang="nl-NL" sz="2200" dirty="0" smtClean="0">
                <a:solidFill>
                  <a:schemeClr val="accent3"/>
                </a:solidFill>
                <a:effectLst/>
                <a:latin typeface="+mj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Havo 4</a:t>
            </a:r>
            <a:endParaRPr lang="nl-NL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NL" dirty="0" smtClean="0"/>
              <a:t>Trainen en ontwikkelen van competenties</a:t>
            </a:r>
          </a:p>
          <a:p>
            <a:pPr eaLnBrk="1" hangingPunct="1"/>
            <a:r>
              <a:rPr lang="nl-NL" altLang="nl-NL" dirty="0" smtClean="0"/>
              <a:t>Oriëntatie op arbeid en beroep</a:t>
            </a:r>
          </a:p>
          <a:p>
            <a:pPr eaLnBrk="1" hangingPunct="1"/>
            <a:r>
              <a:rPr lang="nl-NL" altLang="nl-NL" dirty="0" smtClean="0"/>
              <a:t>Contact met hbo + oriëntatie op studiekeuze</a:t>
            </a:r>
          </a:p>
        </p:txBody>
      </p:sp>
    </p:spTree>
    <p:extLst>
      <p:ext uri="{BB962C8B-B14F-4D97-AF65-F5344CB8AC3E}">
        <p14:creationId xmlns:p14="http://schemas.microsoft.com/office/powerpoint/2010/main" val="59700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Opbouw havo 4 programma</a:t>
            </a:r>
            <a:endParaRPr lang="nl-NL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NL" altLang="nl-NL" dirty="0" smtClean="0"/>
              <a:t>Stageweek 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dirty="0" smtClean="0"/>
              <a:t>Maak kennis met het HBO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dirty="0" smtClean="0"/>
              <a:t>Bedrijfssimulatie 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dirty="0" smtClean="0"/>
              <a:t>Organisatietalent - Verbeterpunt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dirty="0" smtClean="0"/>
              <a:t>Research</a:t>
            </a:r>
          </a:p>
        </p:txBody>
      </p:sp>
    </p:spTree>
    <p:extLst>
      <p:ext uri="{BB962C8B-B14F-4D97-AF65-F5344CB8AC3E}">
        <p14:creationId xmlns:p14="http://schemas.microsoft.com/office/powerpoint/2010/main" val="302458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Havo 5</a:t>
            </a:r>
            <a:endParaRPr lang="nl-NL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NL" dirty="0" smtClean="0"/>
              <a:t>De studie vinden die bij je past</a:t>
            </a:r>
          </a:p>
          <a:p>
            <a:pPr eaLnBrk="1" hangingPunct="1"/>
            <a:r>
              <a:rPr lang="nl-NL" altLang="nl-NL" dirty="0" smtClean="0"/>
              <a:t>Zichtbaar maken van ontwikkelde competenties</a:t>
            </a:r>
          </a:p>
          <a:p>
            <a:pPr eaLnBrk="1" hangingPunct="1"/>
            <a:r>
              <a:rPr lang="nl-NL" altLang="nl-NL" dirty="0" smtClean="0"/>
              <a:t>Profielwerkstuk maken in samenwerking met het hbo</a:t>
            </a:r>
          </a:p>
        </p:txBody>
      </p:sp>
    </p:spTree>
    <p:extLst>
      <p:ext uri="{BB962C8B-B14F-4D97-AF65-F5344CB8AC3E}">
        <p14:creationId xmlns:p14="http://schemas.microsoft.com/office/powerpoint/2010/main" val="238999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0" y="1"/>
            <a:ext cx="10287000" cy="6857998"/>
          </a:xfrm>
        </p:spPr>
      </p:pic>
      <p:grpSp>
        <p:nvGrpSpPr>
          <p:cNvPr id="6" name="Group 5"/>
          <p:cNvGrpSpPr/>
          <p:nvPr/>
        </p:nvGrpSpPr>
        <p:grpSpPr>
          <a:xfrm>
            <a:off x="-1188640" y="1912573"/>
            <a:ext cx="4896544" cy="4729707"/>
            <a:chOff x="-612576" y="1905000"/>
            <a:chExt cx="4896544" cy="4729707"/>
          </a:xfrm>
          <a:solidFill>
            <a:srgbClr val="002060"/>
          </a:solidFill>
        </p:grpSpPr>
        <p:sp>
          <p:nvSpPr>
            <p:cNvPr id="4" name="Oval 4">
              <a:hlinkClick r:id="" action="ppaction://hlinkshowjump?jump=nextslide"/>
            </p:cNvPr>
            <p:cNvSpPr/>
            <p:nvPr/>
          </p:nvSpPr>
          <p:spPr>
            <a:xfrm>
              <a:off x="0" y="1905000"/>
              <a:ext cx="4147028" cy="4729707"/>
            </a:xfrm>
            <a:custGeom>
              <a:avLst/>
              <a:gdLst/>
              <a:ahLst/>
              <a:cxnLst/>
              <a:rect l="l" t="t" r="r" b="b"/>
              <a:pathLst>
                <a:path w="4067464" h="4638964">
                  <a:moveTo>
                    <a:pt x="1747982" y="0"/>
                  </a:moveTo>
                  <a:cubicBezTo>
                    <a:pt x="3028997" y="0"/>
                    <a:pt x="4067464" y="1038467"/>
                    <a:pt x="4067464" y="2319482"/>
                  </a:cubicBezTo>
                  <a:cubicBezTo>
                    <a:pt x="4067464" y="3600497"/>
                    <a:pt x="3028997" y="4638964"/>
                    <a:pt x="1747982" y="4638964"/>
                  </a:cubicBezTo>
                  <a:cubicBezTo>
                    <a:pt x="1049771" y="4638964"/>
                    <a:pt x="423614" y="4330462"/>
                    <a:pt x="0" y="3840927"/>
                  </a:cubicBezTo>
                  <a:lnTo>
                    <a:pt x="0" y="798037"/>
                  </a:lnTo>
                  <a:cubicBezTo>
                    <a:pt x="423614" y="308502"/>
                    <a:pt x="1049771" y="0"/>
                    <a:pt x="1747982" y="0"/>
                  </a:cubicBezTo>
                  <a:close/>
                </a:path>
              </a:pathLst>
            </a:custGeom>
            <a:solidFill>
              <a:srgbClr val="018CC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-540568" y="4344715"/>
              <a:ext cx="4752528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000" dirty="0" err="1" smtClean="0">
                  <a:latin typeface="Franklin Gothic Heavy" panose="020B0903020102020204" pitchFamily="34" charset="0"/>
                </a:rPr>
                <a:t>HaCo</a:t>
              </a:r>
              <a:r>
                <a:rPr lang="en-US" sz="4000" dirty="0" smtClean="0">
                  <a:latin typeface="Franklin Gothic Heavy" panose="020B0903020102020204" pitchFamily="34" charset="0"/>
                </a:rPr>
                <a:t> </a:t>
              </a:r>
              <a:r>
                <a:rPr lang="en-US" sz="4000" dirty="0" err="1" smtClean="0">
                  <a:latin typeface="Franklin Gothic Heavy" panose="020B0903020102020204" pitchFamily="34" charset="0"/>
                </a:rPr>
                <a:t>Netwerk</a:t>
              </a:r>
              <a:endParaRPr lang="en-US" sz="4000" dirty="0">
                <a:latin typeface="Franklin Gothic Heavy" panose="020B09030201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612576" y="4958010"/>
              <a:ext cx="4896544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eaLnBrk="1" hangingPunct="1"/>
              <a:endParaRPr lang="nl-NL" altLang="nl-NL" sz="2000" dirty="0" smtClean="0">
                <a:effectLst/>
                <a:latin typeface="Franklin Gothic Book" panose="020B0503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023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 descr="C:\Users\NOUD\Dropbox\CornelissenDesign\Cornelissen Communicatie\Havisten Competent\Untitled-1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218" y="-2639576"/>
            <a:ext cx="8259414" cy="1167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-99392"/>
            <a:ext cx="9396536" cy="6957392"/>
          </a:xfrm>
          <a:prstGeom prst="rect">
            <a:avLst/>
          </a:prstGeom>
          <a:solidFill>
            <a:srgbClr val="FFFFFF">
              <a:alpha val="69804"/>
            </a:srgb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rtlCol="0" anchor="ctr">
            <a:spAutoFit/>
          </a:bodyPr>
          <a:lstStyle/>
          <a:p>
            <a:pPr algn="ctr">
              <a:lnSpc>
                <a:spcPct val="110000"/>
              </a:lnSpc>
            </a:pPr>
            <a:endParaRPr lang="nl-NL" sz="4400" b="1" spc="1583" dirty="0">
              <a:solidFill>
                <a:srgbClr val="3B3D4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4624" y="476672"/>
            <a:ext cx="6647656" cy="1162050"/>
          </a:xfrm>
        </p:spPr>
        <p:txBody>
          <a:bodyPr/>
          <a:lstStyle/>
          <a:p>
            <a:r>
              <a:rPr lang="nl-NL" altLang="nl-NL" sz="3600" b="0" dirty="0"/>
              <a:t>Meer dan 30 deelnemende scholen </a:t>
            </a:r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8305800" y="54768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nl-NL" altLang="nl-NL" sz="2400"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08520" y="-99392"/>
            <a:ext cx="9252520" cy="69573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numCol="1" rtlCol="0" anchor="ctr">
            <a:spAutoFit/>
          </a:bodyPr>
          <a:lstStyle/>
          <a:p>
            <a:pPr algn="ctr">
              <a:lnSpc>
                <a:spcPct val="110000"/>
              </a:lnSpc>
            </a:pPr>
            <a:endParaRPr lang="nl-NL" sz="4400" b="1" spc="1583" dirty="0">
              <a:solidFill>
                <a:srgbClr val="3B3D4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360548" y="-207404"/>
            <a:ext cx="10009112" cy="71734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numCol="1" rtlCol="0" anchor="ctr">
            <a:spAutoFit/>
          </a:bodyPr>
          <a:lstStyle/>
          <a:p>
            <a:pPr algn="ctr">
              <a:lnSpc>
                <a:spcPct val="110000"/>
              </a:lnSpc>
            </a:pPr>
            <a:endParaRPr lang="nl-NL" sz="4400" b="1" spc="1583" dirty="0">
              <a:solidFill>
                <a:srgbClr val="3B3D40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-396552" y="-3088"/>
            <a:ext cx="9937104" cy="9432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104431"/>
              </p:ext>
            </p:extLst>
          </p:nvPr>
        </p:nvGraphicFramePr>
        <p:xfrm>
          <a:off x="350686" y="1824993"/>
          <a:ext cx="8541793" cy="4753483"/>
        </p:xfrm>
        <a:graphic>
          <a:graphicData uri="http://schemas.openxmlformats.org/drawingml/2006/table">
            <a:tbl>
              <a:tblPr bandRow="1">
                <a:tableStyleId>{D27102A9-8310-4765-A935-A1911B00CA55}</a:tableStyleId>
              </a:tblPr>
              <a:tblGrid>
                <a:gridCol w="397841"/>
                <a:gridCol w="2599337"/>
                <a:gridCol w="720080"/>
                <a:gridCol w="2304256"/>
                <a:gridCol w="360040"/>
                <a:gridCol w="2160239"/>
              </a:tblGrid>
              <a:tr h="403183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Gotham Bold"/>
                        </a:rPr>
                        <a:t>1.</a:t>
                      </a:r>
                      <a:endParaRPr lang="nl-NL" sz="24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Calibri"/>
                          <a:cs typeface="Gotham Book"/>
                        </a:rPr>
                        <a:t>Arentheem</a:t>
                      </a:r>
                      <a:r>
                        <a:rPr lang="en-GB" sz="140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Calibri"/>
                          <a:cs typeface="Gotham Book"/>
                        </a:rPr>
                        <a:t> College, Thomas a Kempis</a:t>
                      </a:r>
                      <a:endParaRPr lang="nl-NL" sz="2400" dirty="0">
                        <a:solidFill>
                          <a:schemeClr val="accent3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Gotham Bold"/>
                        </a:rPr>
                        <a:t>12.</a:t>
                      </a:r>
                      <a:endParaRPr lang="nl-NL" sz="24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Calibri"/>
                          <a:cs typeface="Gotham Book"/>
                        </a:rPr>
                        <a:t>Eckartcollege</a:t>
                      </a:r>
                      <a:endParaRPr lang="nl-NL" sz="2400" dirty="0">
                        <a:solidFill>
                          <a:schemeClr val="accent3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Gotham Bold"/>
                        </a:rPr>
                        <a:t>23.</a:t>
                      </a:r>
                      <a:endParaRPr lang="nl-NL" sz="24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Calibri"/>
                          <a:cs typeface="Gotham Book"/>
                        </a:rPr>
                        <a:t>Northgo</a:t>
                      </a:r>
                      <a:r>
                        <a:rPr lang="en-GB" sz="140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Calibri"/>
                          <a:cs typeface="Gotham Book"/>
                        </a:rPr>
                        <a:t> College</a:t>
                      </a:r>
                      <a:endParaRPr lang="nl-NL" sz="2400" dirty="0">
                        <a:solidFill>
                          <a:schemeClr val="accent3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183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Gotham Bold"/>
                        </a:rPr>
                        <a:t>2.</a:t>
                      </a:r>
                      <a:endParaRPr lang="nl-NL" sz="24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NL" sz="1400" kern="120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Calibri"/>
                          <a:cs typeface="Gotham Book"/>
                        </a:rPr>
                        <a:t>‘t Atrium</a:t>
                      </a:r>
                      <a:endParaRPr lang="nl-NL" sz="1400" kern="1200" dirty="0">
                        <a:solidFill>
                          <a:schemeClr val="accent3"/>
                        </a:solidFill>
                        <a:effectLst/>
                        <a:latin typeface="+mn-lt"/>
                        <a:ea typeface="Calibri"/>
                        <a:cs typeface="Gotham Book"/>
                      </a:endParaRPr>
                    </a:p>
                  </a:txBody>
                  <a:tcPr marL="50800" marR="50800" marT="50800" marB="508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Gotham Bold"/>
                        </a:rPr>
                        <a:t>13.</a:t>
                      </a:r>
                      <a:endParaRPr lang="nl-NL" sz="24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Calibri"/>
                          <a:cs typeface="Gotham Book"/>
                        </a:rPr>
                        <a:t>Elde</a:t>
                      </a:r>
                      <a:r>
                        <a:rPr lang="en-GB" sz="140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Calibri"/>
                          <a:cs typeface="Gotham Book"/>
                        </a:rPr>
                        <a:t> College</a:t>
                      </a:r>
                      <a:endParaRPr lang="nl-NL" sz="2400" dirty="0">
                        <a:solidFill>
                          <a:schemeClr val="accent3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Gotham Bold"/>
                        </a:rPr>
                        <a:t>24.</a:t>
                      </a:r>
                      <a:endParaRPr lang="nl-NL" sz="24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Calibri"/>
                          <a:cs typeface="Gotham Book"/>
                        </a:rPr>
                        <a:t>Oranje</a:t>
                      </a:r>
                      <a:r>
                        <a:rPr lang="en-GB" sz="140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Calibri"/>
                          <a:cs typeface="Gotham Book"/>
                        </a:rPr>
                        <a:t> Nassau College</a:t>
                      </a:r>
                      <a:endParaRPr lang="nl-NL" sz="2400" dirty="0">
                        <a:solidFill>
                          <a:schemeClr val="accent3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3183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Gotham Bold"/>
                        </a:rPr>
                        <a:t>3.</a:t>
                      </a:r>
                      <a:endParaRPr lang="nl-NL" sz="24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NL" sz="1400" kern="120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Calibri"/>
                          <a:cs typeface="Gotham Book"/>
                        </a:rPr>
                        <a:t>Het </a:t>
                      </a:r>
                      <a:r>
                        <a:rPr lang="nl-NL" sz="1400" kern="1200" dirty="0" err="1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Calibri"/>
                          <a:cs typeface="Gotham Book"/>
                        </a:rPr>
                        <a:t>Baarnsch</a:t>
                      </a:r>
                      <a:r>
                        <a:rPr lang="nl-NL" sz="1400" kern="120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Calibri"/>
                          <a:cs typeface="Gotham Book"/>
                        </a:rPr>
                        <a:t> Lyceum</a:t>
                      </a:r>
                      <a:endParaRPr lang="nl-NL" sz="1400" kern="1200" dirty="0">
                        <a:solidFill>
                          <a:schemeClr val="accent3"/>
                        </a:solidFill>
                        <a:effectLst/>
                        <a:latin typeface="+mn-lt"/>
                        <a:ea typeface="Calibri"/>
                        <a:cs typeface="Gotham Book"/>
                      </a:endParaRPr>
                    </a:p>
                  </a:txBody>
                  <a:tcPr marL="50800" marR="50800" marT="50800" marB="508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Gotham Bold"/>
                        </a:rPr>
                        <a:t>14.</a:t>
                      </a:r>
                      <a:endParaRPr lang="nl-NL" sz="24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Calibri"/>
                          <a:cs typeface="Gotham Book"/>
                        </a:rPr>
                        <a:t>Greijdanus</a:t>
                      </a:r>
                      <a:r>
                        <a:rPr lang="en-GB" sz="140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Calibri"/>
                          <a:cs typeface="Gotham Book"/>
                        </a:rPr>
                        <a:t> College</a:t>
                      </a:r>
                      <a:endParaRPr lang="nl-NL" sz="2400" dirty="0">
                        <a:solidFill>
                          <a:schemeClr val="accent3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Gotham Bold"/>
                        </a:rPr>
                        <a:t>25.</a:t>
                      </a:r>
                      <a:endParaRPr lang="nl-NL" sz="24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Calibri"/>
                          <a:cs typeface="Gotham Book"/>
                        </a:rPr>
                        <a:t>CSG Prins </a:t>
                      </a:r>
                      <a:r>
                        <a:rPr lang="en-GB" sz="1400" dirty="0" err="1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Calibri"/>
                          <a:cs typeface="Gotham Book"/>
                        </a:rPr>
                        <a:t>Maurits</a:t>
                      </a:r>
                      <a:endParaRPr lang="nl-NL" sz="2400" dirty="0">
                        <a:solidFill>
                          <a:schemeClr val="accent3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183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Gotham Bold"/>
                        </a:rPr>
                        <a:t>4.</a:t>
                      </a:r>
                      <a:endParaRPr lang="nl-NL" sz="24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Calibri"/>
                          <a:cs typeface="Gotham Book"/>
                        </a:rPr>
                        <a:t>Beekdal</a:t>
                      </a:r>
                      <a:r>
                        <a:rPr lang="en-GB" sz="1400" baseline="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Calibri"/>
                          <a:cs typeface="Gotham Book"/>
                        </a:rPr>
                        <a:t> Lyceum</a:t>
                      </a:r>
                      <a:endParaRPr lang="nl-NL" sz="2400" dirty="0">
                        <a:solidFill>
                          <a:schemeClr val="accent3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Gotham Bold"/>
                        </a:rPr>
                        <a:t>15.</a:t>
                      </a:r>
                      <a:endParaRPr lang="nl-NL" sz="24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Calibri"/>
                          <a:cs typeface="Gotham Book"/>
                        </a:rPr>
                        <a:t>College de </a:t>
                      </a:r>
                      <a:r>
                        <a:rPr lang="en-GB" sz="1400" dirty="0" err="1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Calibri"/>
                          <a:cs typeface="Gotham Book"/>
                        </a:rPr>
                        <a:t>Heemlanden</a:t>
                      </a:r>
                      <a:endParaRPr lang="nl-NL" sz="2400" dirty="0">
                        <a:solidFill>
                          <a:schemeClr val="accent3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Gotham Bold"/>
                        </a:rPr>
                        <a:t>26.</a:t>
                      </a:r>
                      <a:endParaRPr lang="nl-NL" sz="24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Calibri"/>
                          <a:cs typeface="Gotham Book"/>
                        </a:rPr>
                        <a:t>Raayland</a:t>
                      </a:r>
                      <a:r>
                        <a:rPr lang="en-GB" sz="140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Calibri"/>
                          <a:cs typeface="Gotham Book"/>
                        </a:rPr>
                        <a:t> College</a:t>
                      </a:r>
                      <a:endParaRPr lang="nl-NL" sz="2400" dirty="0">
                        <a:solidFill>
                          <a:schemeClr val="accent3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3183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Gotham Bold"/>
                        </a:rPr>
                        <a:t>5.</a:t>
                      </a:r>
                      <a:endParaRPr lang="nl-NL" sz="24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Calibri"/>
                          <a:cs typeface="Gotham Book"/>
                        </a:rPr>
                        <a:t>Northgo College</a:t>
                      </a:r>
                      <a:endParaRPr lang="nl-NL" sz="2400" dirty="0">
                        <a:solidFill>
                          <a:schemeClr val="accent3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Gotham Bold"/>
                        </a:rPr>
                        <a:t>16.</a:t>
                      </a:r>
                      <a:endParaRPr lang="nl-NL" sz="24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Calibri"/>
                          <a:cs typeface="Gotham Book"/>
                        </a:rPr>
                        <a:t>Hoeksche</a:t>
                      </a:r>
                      <a:r>
                        <a:rPr lang="en-GB" sz="140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Calibri"/>
                          <a:cs typeface="Gotham Book"/>
                        </a:rPr>
                        <a:t> Lyceum</a:t>
                      </a:r>
                      <a:endParaRPr lang="nl-NL" sz="2400" dirty="0">
                        <a:solidFill>
                          <a:schemeClr val="accent3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Gotham Bold"/>
                        </a:rPr>
                        <a:t>27.</a:t>
                      </a:r>
                      <a:endParaRPr lang="nl-NL" sz="24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Calibri"/>
                          <a:cs typeface="Gotham Book"/>
                        </a:rPr>
                        <a:t>Sondervick</a:t>
                      </a:r>
                      <a:r>
                        <a:rPr lang="en-GB" sz="140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Calibri"/>
                          <a:cs typeface="Gotham Book"/>
                        </a:rPr>
                        <a:t> College</a:t>
                      </a:r>
                      <a:endParaRPr lang="nl-NL" sz="2400" dirty="0">
                        <a:solidFill>
                          <a:schemeClr val="accent3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183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Gotham Bold"/>
                        </a:rPr>
                        <a:t>6.</a:t>
                      </a:r>
                      <a:endParaRPr lang="nl-NL" sz="24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Calibri"/>
                          <a:cs typeface="Gotham Book"/>
                        </a:rPr>
                        <a:t>Bertrant</a:t>
                      </a:r>
                      <a:r>
                        <a:rPr lang="en-GB" sz="140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Calibri"/>
                          <a:cs typeface="Gotham Book"/>
                        </a:rPr>
                        <a:t> Russel College</a:t>
                      </a:r>
                      <a:endParaRPr lang="nl-NL" sz="2400" dirty="0">
                        <a:solidFill>
                          <a:schemeClr val="accent3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Gotham Bold"/>
                        </a:rPr>
                        <a:t>17.</a:t>
                      </a:r>
                      <a:endParaRPr lang="nl-NL" sz="2400">
                        <a:solidFill>
                          <a:schemeClr val="bg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Calibri"/>
                          <a:cs typeface="Gotham Book"/>
                        </a:rPr>
                        <a:t>Leonardo College</a:t>
                      </a:r>
                      <a:endParaRPr lang="nl-NL" sz="2400" dirty="0">
                        <a:solidFill>
                          <a:schemeClr val="accent3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Gotham Bold"/>
                        </a:rPr>
                        <a:t>28.</a:t>
                      </a:r>
                      <a:endParaRPr lang="nl-NL" sz="24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Calibri"/>
                          <a:cs typeface="Gotham Book"/>
                        </a:rPr>
                        <a:t>Stad</a:t>
                      </a:r>
                      <a:r>
                        <a:rPr lang="en-GB" sz="140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Calibri"/>
                          <a:cs typeface="Gotham Book"/>
                        </a:rPr>
                        <a:t> en </a:t>
                      </a:r>
                      <a:r>
                        <a:rPr lang="en-GB" sz="1400" dirty="0" err="1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Calibri"/>
                          <a:cs typeface="Gotham Book"/>
                        </a:rPr>
                        <a:t>Esch</a:t>
                      </a:r>
                      <a:endParaRPr lang="nl-NL" sz="2400" dirty="0">
                        <a:solidFill>
                          <a:schemeClr val="accent3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3183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Gotham Bold"/>
                        </a:rPr>
                        <a:t>7.</a:t>
                      </a:r>
                      <a:endParaRPr lang="nl-NL" sz="24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Calibri"/>
                          <a:cs typeface="Gotham Book"/>
                        </a:rPr>
                        <a:t>KSG De </a:t>
                      </a:r>
                      <a:r>
                        <a:rPr lang="en-GB" sz="1400" kern="1200" dirty="0" err="1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Calibri"/>
                          <a:cs typeface="Gotham Book"/>
                        </a:rPr>
                        <a:t>Breul</a:t>
                      </a:r>
                      <a:endParaRPr lang="nl-NL" sz="2400" dirty="0">
                        <a:solidFill>
                          <a:schemeClr val="accent3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Gotham Bold"/>
                        </a:rPr>
                        <a:t>18.</a:t>
                      </a:r>
                      <a:endParaRPr lang="nl-NL" sz="24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Calibri"/>
                          <a:cs typeface="Gotham Book"/>
                        </a:rPr>
                        <a:t>Lyceum </a:t>
                      </a:r>
                      <a:r>
                        <a:rPr lang="en-GB" sz="1400" dirty="0" err="1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Calibri"/>
                          <a:cs typeface="Gotham Book"/>
                        </a:rPr>
                        <a:t>aan</a:t>
                      </a:r>
                      <a:r>
                        <a:rPr lang="en-GB" sz="140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Calibri"/>
                          <a:cs typeface="Gotham Book"/>
                        </a:rPr>
                        <a:t> Zee</a:t>
                      </a:r>
                      <a:endParaRPr lang="nl-NL" sz="2400" dirty="0">
                        <a:solidFill>
                          <a:schemeClr val="accent3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Gotham Bold"/>
                        </a:rPr>
                        <a:t>29.</a:t>
                      </a:r>
                      <a:endParaRPr lang="nl-NL" sz="24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kern="120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Calibri"/>
                          <a:cs typeface="Gotham Book"/>
                        </a:rPr>
                        <a:t>VHBO Maastricht</a:t>
                      </a:r>
                      <a:endParaRPr lang="nl-NL" sz="1400" kern="1200" dirty="0">
                        <a:solidFill>
                          <a:schemeClr val="accent3"/>
                        </a:solidFill>
                        <a:effectLst/>
                        <a:latin typeface="+mn-lt"/>
                        <a:ea typeface="Calibri"/>
                        <a:cs typeface="Gotham Book"/>
                      </a:endParaRPr>
                    </a:p>
                  </a:txBody>
                  <a:tcPr marL="50800" marR="50800" marT="50800" marB="508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183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Gotham Bold"/>
                        </a:rPr>
                        <a:t>8.</a:t>
                      </a:r>
                      <a:endParaRPr lang="nl-NL" sz="2400">
                        <a:solidFill>
                          <a:schemeClr val="bg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Calibri"/>
                          <a:cs typeface="Gotham Book"/>
                        </a:rPr>
                        <a:t>Cals</a:t>
                      </a:r>
                      <a:r>
                        <a:rPr lang="en-GB" sz="140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Calibri"/>
                          <a:cs typeface="Gotham Book"/>
                        </a:rPr>
                        <a:t> </a:t>
                      </a:r>
                      <a:r>
                        <a:rPr lang="en-GB" sz="1400" dirty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Calibri"/>
                          <a:cs typeface="Gotham Book"/>
                        </a:rPr>
                        <a:t>College</a:t>
                      </a:r>
                      <a:endParaRPr lang="nl-NL" sz="2400" dirty="0">
                        <a:solidFill>
                          <a:schemeClr val="accent3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Gotham Bold"/>
                        </a:rPr>
                        <a:t>19.</a:t>
                      </a:r>
                      <a:endParaRPr lang="nl-NL" sz="2400">
                        <a:solidFill>
                          <a:schemeClr val="bg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Calibri"/>
                          <a:cs typeface="Gotham Book"/>
                        </a:rPr>
                        <a:t>Martinuscollege</a:t>
                      </a:r>
                      <a:endParaRPr lang="nl-NL" sz="2400" dirty="0">
                        <a:solidFill>
                          <a:schemeClr val="accent3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Gotham Bold"/>
                        </a:rPr>
                        <a:t>30.</a:t>
                      </a:r>
                      <a:endParaRPr lang="nl-NL" sz="24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NL" sz="1400" kern="120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Calibri"/>
                          <a:cs typeface="Gotham Book"/>
                        </a:rPr>
                        <a:t>Het Vlietland</a:t>
                      </a:r>
                      <a:r>
                        <a:rPr lang="nl-NL" sz="1400" kern="1200" baseline="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Calibri"/>
                          <a:cs typeface="Gotham Book"/>
                        </a:rPr>
                        <a:t> College</a:t>
                      </a:r>
                      <a:endParaRPr lang="nl-NL" sz="1400" kern="1200" dirty="0">
                        <a:solidFill>
                          <a:schemeClr val="accent3"/>
                        </a:solidFill>
                        <a:effectLst/>
                        <a:latin typeface="+mn-lt"/>
                        <a:ea typeface="Calibri"/>
                        <a:cs typeface="Gotham Book"/>
                      </a:endParaRPr>
                    </a:p>
                  </a:txBody>
                  <a:tcPr marL="50800" marR="50800" marT="50800" marB="508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3183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Gotham Bold"/>
                        </a:rPr>
                        <a:t>9.</a:t>
                      </a:r>
                      <a:endParaRPr lang="nl-NL" sz="2400">
                        <a:solidFill>
                          <a:schemeClr val="bg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solidFill>
                            <a:schemeClr val="accent3"/>
                          </a:solidFill>
                          <a:effectLst/>
                          <a:latin typeface="+mn-lt"/>
                          <a:ea typeface="Calibri"/>
                          <a:cs typeface="Gotham Book"/>
                        </a:rPr>
                        <a:t>Calvijn</a:t>
                      </a:r>
                      <a:r>
                        <a:rPr lang="en-GB" sz="1400" dirty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Calibri"/>
                          <a:cs typeface="Gotham Book"/>
                        </a:rPr>
                        <a:t> </a:t>
                      </a:r>
                      <a:r>
                        <a:rPr lang="en-GB" sz="140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Calibri"/>
                          <a:cs typeface="Gotham Book"/>
                        </a:rPr>
                        <a:t>College</a:t>
                      </a:r>
                      <a:endParaRPr lang="nl-NL" sz="2400" dirty="0">
                        <a:solidFill>
                          <a:schemeClr val="accent3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Gotham Bold"/>
                        </a:rPr>
                        <a:t>20.</a:t>
                      </a:r>
                      <a:endParaRPr lang="nl-NL" sz="2400">
                        <a:solidFill>
                          <a:schemeClr val="bg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Calibri"/>
                          <a:cs typeface="Gotham Book"/>
                        </a:rPr>
                        <a:t>Metameer</a:t>
                      </a:r>
                      <a:endParaRPr lang="nl-NL" sz="2400" dirty="0">
                        <a:solidFill>
                          <a:schemeClr val="accent3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Gotham Bold"/>
                        </a:rPr>
                        <a:t>31.</a:t>
                      </a:r>
                      <a:endParaRPr lang="nl-NL" sz="24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Calibri"/>
                          <a:cs typeface="Gotham Book"/>
                        </a:rPr>
                        <a:t>Willem de </a:t>
                      </a:r>
                      <a:r>
                        <a:rPr lang="en-GB" sz="1400" dirty="0" err="1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Calibri"/>
                          <a:cs typeface="Gotham Book"/>
                        </a:rPr>
                        <a:t>Zwijger</a:t>
                      </a:r>
                      <a:r>
                        <a:rPr lang="en-GB" sz="140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Calibri"/>
                          <a:cs typeface="Gotham Book"/>
                        </a:rPr>
                        <a:t> College</a:t>
                      </a:r>
                      <a:endParaRPr lang="nl-NL" sz="2400" dirty="0">
                        <a:solidFill>
                          <a:schemeClr val="accent3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183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Gotham Bold"/>
                        </a:rPr>
                        <a:t>10.</a:t>
                      </a:r>
                      <a:endParaRPr lang="nl-NL" sz="2400">
                        <a:solidFill>
                          <a:schemeClr val="bg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Calibri"/>
                          <a:cs typeface="Gotham Book"/>
                        </a:rPr>
                        <a:t>Cambreur</a:t>
                      </a:r>
                      <a:r>
                        <a:rPr lang="en-GB" sz="140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Calibri"/>
                          <a:cs typeface="Gotham Book"/>
                        </a:rPr>
                        <a:t> College</a:t>
                      </a:r>
                      <a:endParaRPr lang="nl-NL" sz="2400" dirty="0">
                        <a:solidFill>
                          <a:schemeClr val="accent3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Gotham Bold"/>
                        </a:rPr>
                        <a:t>21.</a:t>
                      </a:r>
                      <a:endParaRPr lang="nl-NL" sz="24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Calibri"/>
                          <a:cs typeface="Gotham Book"/>
                        </a:rPr>
                        <a:t>Dr.</a:t>
                      </a:r>
                      <a:r>
                        <a:rPr lang="en-GB" sz="140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Calibri"/>
                          <a:cs typeface="Gotham Book"/>
                        </a:rPr>
                        <a:t> </a:t>
                      </a:r>
                      <a:r>
                        <a:rPr lang="en-GB" sz="1400" dirty="0" err="1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Calibri"/>
                          <a:cs typeface="Gotham Book"/>
                        </a:rPr>
                        <a:t>Mollercollege</a:t>
                      </a:r>
                      <a:endParaRPr lang="nl-NL" sz="2400" dirty="0">
                        <a:solidFill>
                          <a:schemeClr val="accent3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nl-NL" sz="1400" b="1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/>
                        <a:cs typeface="Gotham Bold"/>
                      </a:endParaRPr>
                    </a:p>
                  </a:txBody>
                  <a:tcPr marL="50800" marR="50800" marT="50800" marB="508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nl-NL" sz="1400" kern="1200" dirty="0">
                        <a:solidFill>
                          <a:schemeClr val="accent3"/>
                        </a:solidFill>
                        <a:effectLst/>
                        <a:latin typeface="+mn-lt"/>
                        <a:ea typeface="Calibri"/>
                        <a:cs typeface="Gotham Book"/>
                      </a:endParaRPr>
                    </a:p>
                  </a:txBody>
                  <a:tcPr marL="50800" marR="50800" marT="50800" marB="508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6516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Gotham Bold"/>
                        </a:rPr>
                        <a:t>11.</a:t>
                      </a:r>
                      <a:endParaRPr lang="nl-NL" sz="24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Calibri"/>
                          <a:cs typeface="Gotham Book"/>
                        </a:rPr>
                        <a:t>Charlemagne College </a:t>
                      </a:r>
                      <a:r>
                        <a:rPr lang="en-GB" sz="1400" dirty="0" err="1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Calibri"/>
                          <a:cs typeface="Gotham Book"/>
                        </a:rPr>
                        <a:t>Eijkhagen</a:t>
                      </a:r>
                      <a:endParaRPr lang="nl-NL" sz="2400" dirty="0">
                        <a:solidFill>
                          <a:schemeClr val="accent3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Gotham Bold"/>
                        </a:rPr>
                        <a:t>22.</a:t>
                      </a:r>
                      <a:endParaRPr lang="nl-NL" sz="24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Calibri"/>
                          <a:cs typeface="Gotham Book"/>
                        </a:rPr>
                        <a:t>De </a:t>
                      </a:r>
                      <a:r>
                        <a:rPr lang="en-GB" sz="1400" dirty="0" err="1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Calibri"/>
                          <a:cs typeface="Gotham Book"/>
                        </a:rPr>
                        <a:t>nieuwe</a:t>
                      </a:r>
                      <a:r>
                        <a:rPr lang="en-GB" sz="140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Calibri"/>
                          <a:cs typeface="Gotham Book"/>
                        </a:rPr>
                        <a:t> </a:t>
                      </a:r>
                      <a:r>
                        <a:rPr lang="en-GB" sz="1400" dirty="0" err="1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Calibri"/>
                          <a:cs typeface="Gotham Book"/>
                        </a:rPr>
                        <a:t>Havo</a:t>
                      </a:r>
                      <a:endParaRPr lang="nl-NL" sz="2400" dirty="0">
                        <a:solidFill>
                          <a:schemeClr val="accent3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nl-NL" sz="1400" b="1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/>
                        <a:cs typeface="Gotham Bold"/>
                      </a:endParaRPr>
                    </a:p>
                  </a:txBody>
                  <a:tcPr marL="50800" marR="50800" marT="50800" marB="508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nl-NL" sz="1400" kern="1200" dirty="0">
                        <a:solidFill>
                          <a:schemeClr val="accent3"/>
                        </a:solidFill>
                        <a:effectLst/>
                        <a:latin typeface="+mn-lt"/>
                        <a:ea typeface="Calibri"/>
                        <a:cs typeface="Gotham Book"/>
                      </a:endParaRPr>
                    </a:p>
                  </a:txBody>
                  <a:tcPr marL="50800" marR="50800" marT="50800" marB="508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HACO NETWERK: SAMEN WERKEN AAN KWALITEIT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5445224"/>
          </a:xfrm>
        </p:spPr>
        <p:txBody>
          <a:bodyPr/>
          <a:lstStyle/>
          <a:p>
            <a:r>
              <a:rPr lang="nl-NL" sz="2000" dirty="0" smtClean="0"/>
              <a:t>Jaarlijkse conferentie voor schoolleiders en docenten</a:t>
            </a:r>
          </a:p>
          <a:p>
            <a:r>
              <a:rPr lang="nl-NL" sz="2000" dirty="0" smtClean="0"/>
              <a:t>Werkgroepen</a:t>
            </a:r>
          </a:p>
          <a:p>
            <a:r>
              <a:rPr lang="nl-NL" sz="2000" dirty="0" smtClean="0"/>
              <a:t>Visitaties </a:t>
            </a:r>
          </a:p>
          <a:p>
            <a:r>
              <a:rPr lang="nl-NL" sz="2000" dirty="0" smtClean="0"/>
              <a:t>Indicatoren kwaliteitsmatrix:</a:t>
            </a:r>
          </a:p>
          <a:p>
            <a:pPr>
              <a:buNone/>
            </a:pPr>
            <a:r>
              <a:rPr lang="nl-NL" sz="2000" dirty="0" smtClean="0"/>
              <a:t>   		- visie &amp; communicatie  </a:t>
            </a:r>
          </a:p>
          <a:p>
            <a:pPr>
              <a:buNone/>
            </a:pPr>
            <a:r>
              <a:rPr lang="nl-NL" sz="2000" dirty="0" smtClean="0"/>
              <a:t>   		- onderwijs / begeleiding &amp; organisatie</a:t>
            </a:r>
          </a:p>
          <a:p>
            <a:pPr>
              <a:buNone/>
            </a:pPr>
            <a:r>
              <a:rPr lang="nl-NL" sz="2000" dirty="0" smtClean="0"/>
              <a:t>    		- personeel &amp; organisatie </a:t>
            </a:r>
          </a:p>
          <a:p>
            <a:pPr>
              <a:buNone/>
            </a:pPr>
            <a:r>
              <a:rPr lang="nl-NL" sz="2000" dirty="0" smtClean="0"/>
              <a:t>   		- netwerk &amp; netwerken  </a:t>
            </a:r>
          </a:p>
          <a:p>
            <a:pPr>
              <a:buNone/>
            </a:pPr>
            <a:r>
              <a:rPr lang="nl-NL" sz="2000" dirty="0" smtClean="0"/>
              <a:t>  		- effecten &amp; kwaliteit  </a:t>
            </a:r>
          </a:p>
          <a:p>
            <a:r>
              <a:rPr lang="nl-NL" sz="2000" dirty="0" smtClean="0"/>
              <a:t>Kwaliteitsniveaus: aspirant, deelnemer, excellent</a:t>
            </a:r>
          </a:p>
          <a:p>
            <a:r>
              <a:rPr lang="nl-NL" sz="2000" dirty="0" smtClean="0"/>
              <a:t>Certificering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Meer informatie?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5445224"/>
          </a:xfrm>
        </p:spPr>
        <p:txBody>
          <a:bodyPr/>
          <a:lstStyle/>
          <a:p>
            <a:pPr>
              <a:buNone/>
            </a:pPr>
            <a:r>
              <a:rPr lang="nl-NL" dirty="0" smtClean="0"/>
              <a:t>Website</a:t>
            </a:r>
            <a:r>
              <a:rPr lang="nl-NL" dirty="0" smtClean="0"/>
              <a:t>: www.havistencompetent.nl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Hierop </a:t>
            </a:r>
            <a:r>
              <a:rPr lang="nl-NL" dirty="0" smtClean="0"/>
              <a:t>zijn o.a. te vinden:</a:t>
            </a:r>
          </a:p>
          <a:p>
            <a:pPr>
              <a:buFontTx/>
              <a:buChar char="-"/>
            </a:pPr>
            <a:r>
              <a:rPr lang="nl-NL" dirty="0" smtClean="0"/>
              <a:t>Competentieprofiel </a:t>
            </a:r>
            <a:br>
              <a:rPr lang="nl-NL" dirty="0" smtClean="0"/>
            </a:br>
            <a:r>
              <a:rPr lang="nl-NL" dirty="0" smtClean="0"/>
              <a:t>(</a:t>
            </a:r>
            <a:r>
              <a:rPr lang="nl-NL" dirty="0" smtClean="0"/>
              <a:t>in samenwerking met bureau ICE)</a:t>
            </a:r>
          </a:p>
          <a:p>
            <a:pPr>
              <a:buNone/>
            </a:pPr>
            <a:r>
              <a:rPr lang="nl-NL" dirty="0" smtClean="0"/>
              <a:t>- </a:t>
            </a:r>
            <a:r>
              <a:rPr lang="nl-NL" dirty="0" smtClean="0"/>
              <a:t>Kwaliteitsdocument</a:t>
            </a:r>
          </a:p>
          <a:p>
            <a:pPr>
              <a:buNone/>
            </a:pPr>
            <a:r>
              <a:rPr lang="nl-NL" dirty="0" smtClean="0"/>
              <a:t>- </a:t>
            </a:r>
            <a:r>
              <a:rPr lang="nl-NL" dirty="0" smtClean="0"/>
              <a:t>Lesmateriaal en database materiaal scholen</a:t>
            </a:r>
          </a:p>
          <a:p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0" y="1"/>
            <a:ext cx="10287000" cy="6857998"/>
          </a:xfrm>
        </p:spPr>
      </p:pic>
      <p:grpSp>
        <p:nvGrpSpPr>
          <p:cNvPr id="2" name="Group 5"/>
          <p:cNvGrpSpPr/>
          <p:nvPr/>
        </p:nvGrpSpPr>
        <p:grpSpPr>
          <a:xfrm>
            <a:off x="-1188640" y="1906203"/>
            <a:ext cx="4896544" cy="4729707"/>
            <a:chOff x="-612576" y="1905000"/>
            <a:chExt cx="4896544" cy="4729707"/>
          </a:xfrm>
          <a:solidFill>
            <a:srgbClr val="002060"/>
          </a:solidFill>
        </p:grpSpPr>
        <p:sp>
          <p:nvSpPr>
            <p:cNvPr id="4" name="Oval 4">
              <a:hlinkClick r:id="" action="ppaction://hlinkshowjump?jump=nextslide"/>
            </p:cNvPr>
            <p:cNvSpPr/>
            <p:nvPr/>
          </p:nvSpPr>
          <p:spPr>
            <a:xfrm>
              <a:off x="0" y="1905000"/>
              <a:ext cx="4147028" cy="4729707"/>
            </a:xfrm>
            <a:custGeom>
              <a:avLst/>
              <a:gdLst/>
              <a:ahLst/>
              <a:cxnLst/>
              <a:rect l="l" t="t" r="r" b="b"/>
              <a:pathLst>
                <a:path w="4067464" h="4638964">
                  <a:moveTo>
                    <a:pt x="1747982" y="0"/>
                  </a:moveTo>
                  <a:cubicBezTo>
                    <a:pt x="3028997" y="0"/>
                    <a:pt x="4067464" y="1038467"/>
                    <a:pt x="4067464" y="2319482"/>
                  </a:cubicBezTo>
                  <a:cubicBezTo>
                    <a:pt x="4067464" y="3600497"/>
                    <a:pt x="3028997" y="4638964"/>
                    <a:pt x="1747982" y="4638964"/>
                  </a:cubicBezTo>
                  <a:cubicBezTo>
                    <a:pt x="1049771" y="4638964"/>
                    <a:pt x="423614" y="4330462"/>
                    <a:pt x="0" y="3840927"/>
                  </a:cubicBezTo>
                  <a:lnTo>
                    <a:pt x="0" y="798037"/>
                  </a:lnTo>
                  <a:cubicBezTo>
                    <a:pt x="423614" y="308502"/>
                    <a:pt x="1049771" y="0"/>
                    <a:pt x="1747982" y="0"/>
                  </a:cubicBezTo>
                  <a:close/>
                </a:path>
              </a:pathLst>
            </a:custGeom>
            <a:solidFill>
              <a:srgbClr val="018CC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-540568" y="4312135"/>
              <a:ext cx="4752528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4000" dirty="0">
                <a:latin typeface="Franklin Gothic Heavy" panose="020B09030201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612576" y="4958010"/>
              <a:ext cx="4896544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eaLnBrk="1" hangingPunct="1"/>
              <a:endParaRPr lang="nl-NL" altLang="nl-NL" sz="2000" dirty="0" smtClean="0">
                <a:effectLst/>
                <a:latin typeface="Franklin Gothic Book" panose="020B0503020102020204" pitchFamily="34" charset="0"/>
              </a:endParaRPr>
            </a:p>
          </p:txBody>
        </p:sp>
      </p:grpSp>
      <p:sp>
        <p:nvSpPr>
          <p:cNvPr id="8" name="Rechthoek 7"/>
          <p:cNvSpPr/>
          <p:nvPr/>
        </p:nvSpPr>
        <p:spPr>
          <a:xfrm>
            <a:off x="-448739" y="4040223"/>
            <a:ext cx="38686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Franklin Gothic Heavy" panose="020B0903020102020204" pitchFamily="34" charset="0"/>
              </a:rPr>
              <a:t>www.havistencompetent.nl</a:t>
            </a:r>
            <a:endParaRPr lang="en-US" dirty="0"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23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 smtClean="0"/>
              <a:t>DOELSTELLINGEN</a:t>
            </a:r>
            <a:endParaRPr lang="nl-NL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530725"/>
          </a:xfrm>
        </p:spPr>
        <p:txBody>
          <a:bodyPr/>
          <a:lstStyle/>
          <a:p>
            <a:pPr>
              <a:buClr>
                <a:schemeClr val="accent3"/>
              </a:buClr>
            </a:pPr>
            <a:r>
              <a:rPr lang="nl-NL" dirty="0" smtClean="0"/>
              <a:t>Bevorderen van goede doorstroom in havo en hbo</a:t>
            </a:r>
          </a:p>
          <a:p>
            <a:pPr>
              <a:buClr>
                <a:schemeClr val="accent3"/>
              </a:buClr>
            </a:pPr>
            <a:r>
              <a:rPr lang="nl-NL" dirty="0" smtClean="0"/>
              <a:t>Motiverend onderwijs, op maat voor de havist</a:t>
            </a:r>
          </a:p>
          <a:p>
            <a:pPr>
              <a:buClr>
                <a:schemeClr val="accent3"/>
              </a:buClr>
            </a:pPr>
            <a:r>
              <a:rPr lang="nl-NL" dirty="0" smtClean="0"/>
              <a:t>Bevorderen oriëntatie op loopbaan en beroep</a:t>
            </a:r>
          </a:p>
          <a:p>
            <a:pPr>
              <a:buClr>
                <a:schemeClr val="accent3"/>
              </a:buClr>
            </a:pPr>
            <a:r>
              <a:rPr lang="nl-NL" dirty="0" smtClean="0"/>
              <a:t>Competentieontwikkeling staat centraal</a:t>
            </a:r>
          </a:p>
          <a:p>
            <a:pPr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02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Competenties</a:t>
            </a:r>
            <a:endParaRPr lang="nl-NL" sz="3600" dirty="0"/>
          </a:p>
        </p:txBody>
      </p:sp>
      <p:sp>
        <p:nvSpPr>
          <p:cNvPr id="7" name="Shape 99"/>
          <p:cNvSpPr/>
          <p:nvPr/>
        </p:nvSpPr>
        <p:spPr>
          <a:xfrm>
            <a:off x="513967" y="3696401"/>
            <a:ext cx="1582874" cy="8104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/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lang="nl-NL" sz="2800" spc="-76" dirty="0" smtClean="0">
                <a:solidFill>
                  <a:schemeClr val="accent3"/>
                </a:solidFill>
                <a:latin typeface="+mn-lt"/>
                <a:ea typeface="Neris Light"/>
                <a:cs typeface="Neris Light"/>
                <a:sym typeface="Neris Light"/>
              </a:rPr>
              <a:t>Weten</a:t>
            </a:r>
            <a:endParaRPr sz="2800" spc="-76" dirty="0">
              <a:solidFill>
                <a:schemeClr val="accent3"/>
              </a:solidFill>
              <a:latin typeface="+mn-lt"/>
              <a:ea typeface="Neris Light"/>
              <a:cs typeface="Neris Light"/>
              <a:sym typeface="Neris Light"/>
            </a:endParaRPr>
          </a:p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lang="nl-NL" spc="-58" dirty="0" smtClean="0">
                <a:solidFill>
                  <a:schemeClr val="accent3"/>
                </a:solidFill>
                <a:latin typeface="+mn-lt"/>
                <a:ea typeface="Neris Thin"/>
                <a:cs typeface="Neris Thin"/>
                <a:sym typeface="Neris Thin"/>
              </a:rPr>
              <a:t>(kennis)</a:t>
            </a:r>
            <a:endParaRPr spc="-58" dirty="0">
              <a:solidFill>
                <a:schemeClr val="accent3"/>
              </a:solidFill>
              <a:latin typeface="+mn-lt"/>
              <a:ea typeface="Neris Thin"/>
              <a:cs typeface="Neris Thin"/>
              <a:sym typeface="Neris Thin"/>
            </a:endParaRPr>
          </a:p>
        </p:txBody>
      </p:sp>
      <p:sp>
        <p:nvSpPr>
          <p:cNvPr id="8" name="Shape 100"/>
          <p:cNvSpPr/>
          <p:nvPr/>
        </p:nvSpPr>
        <p:spPr>
          <a:xfrm flipV="1">
            <a:off x="721893" y="3457921"/>
            <a:ext cx="1167021" cy="1"/>
          </a:xfrm>
          <a:prstGeom prst="line">
            <a:avLst/>
          </a:prstGeom>
          <a:noFill/>
          <a:ln w="19050" cap="flat">
            <a:solidFill>
              <a:schemeClr val="bg2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defRPr sz="32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9" name="Shape 101"/>
          <p:cNvSpPr/>
          <p:nvPr/>
        </p:nvSpPr>
        <p:spPr>
          <a:xfrm>
            <a:off x="513967" y="2259291"/>
            <a:ext cx="1582872" cy="7488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ctr">
              <a:lnSpc>
                <a:spcPct val="130000"/>
              </a:lnSpc>
              <a:defRPr sz="6000" b="0" spc="-119">
                <a:solidFill>
                  <a:srgbClr val="325159"/>
                </a:solidFill>
                <a:latin typeface="Neris Light"/>
                <a:ea typeface="Neris Light"/>
                <a:cs typeface="Neris Light"/>
                <a:sym typeface="Neris Light"/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lang="nl-NL" sz="3600" spc="-119" dirty="0" smtClean="0">
                <a:solidFill>
                  <a:schemeClr val="accent3"/>
                </a:solidFill>
                <a:latin typeface="+mj-lt"/>
              </a:rPr>
              <a:t>1</a:t>
            </a:r>
            <a:endParaRPr sz="3600" spc="-119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0" name="Shape 99"/>
          <p:cNvSpPr/>
          <p:nvPr/>
        </p:nvSpPr>
        <p:spPr>
          <a:xfrm>
            <a:off x="2268093" y="3677719"/>
            <a:ext cx="1582874" cy="8104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/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lang="nl-NL" sz="2800" spc="-76" dirty="0" smtClean="0">
                <a:solidFill>
                  <a:schemeClr val="accent3"/>
                </a:solidFill>
                <a:latin typeface="+mn-lt"/>
                <a:ea typeface="Neris Light"/>
                <a:cs typeface="Neris Light"/>
                <a:sym typeface="Neris Light"/>
              </a:rPr>
              <a:t>Kunnen</a:t>
            </a:r>
            <a:endParaRPr sz="2800" spc="-76" dirty="0">
              <a:solidFill>
                <a:schemeClr val="accent3"/>
              </a:solidFill>
              <a:latin typeface="+mn-lt"/>
              <a:ea typeface="Neris Light"/>
              <a:cs typeface="Neris Light"/>
              <a:sym typeface="Neris Light"/>
            </a:endParaRPr>
          </a:p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lang="nl-NL" spc="-58" dirty="0" smtClean="0">
                <a:solidFill>
                  <a:schemeClr val="accent3"/>
                </a:solidFill>
                <a:latin typeface="+mn-lt"/>
                <a:ea typeface="Neris Thin"/>
                <a:cs typeface="Neris Thin"/>
                <a:sym typeface="Neris Thin"/>
              </a:rPr>
              <a:t>(vaardigheden)</a:t>
            </a:r>
            <a:endParaRPr spc="-58" dirty="0">
              <a:solidFill>
                <a:schemeClr val="accent3"/>
              </a:solidFill>
              <a:latin typeface="+mn-lt"/>
              <a:ea typeface="Neris Thin"/>
              <a:cs typeface="Neris Thin"/>
              <a:sym typeface="Neris Thin"/>
            </a:endParaRPr>
          </a:p>
        </p:txBody>
      </p:sp>
      <p:sp>
        <p:nvSpPr>
          <p:cNvPr id="11" name="Shape 100"/>
          <p:cNvSpPr/>
          <p:nvPr/>
        </p:nvSpPr>
        <p:spPr>
          <a:xfrm flipV="1">
            <a:off x="2476019" y="3439239"/>
            <a:ext cx="1167021" cy="1"/>
          </a:xfrm>
          <a:prstGeom prst="line">
            <a:avLst/>
          </a:prstGeom>
          <a:noFill/>
          <a:ln w="19050" cap="flat">
            <a:solidFill>
              <a:schemeClr val="bg2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defRPr sz="32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12" name="Shape 101"/>
          <p:cNvSpPr/>
          <p:nvPr/>
        </p:nvSpPr>
        <p:spPr>
          <a:xfrm>
            <a:off x="2268093" y="2240609"/>
            <a:ext cx="1582872" cy="7488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ctr">
              <a:lnSpc>
                <a:spcPct val="130000"/>
              </a:lnSpc>
              <a:defRPr sz="6000" b="0" spc="-119">
                <a:solidFill>
                  <a:srgbClr val="325159"/>
                </a:solidFill>
                <a:latin typeface="Neris Light"/>
                <a:ea typeface="Neris Light"/>
                <a:cs typeface="Neris Light"/>
                <a:sym typeface="Neris Light"/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lang="nl-NL" sz="3600" spc="-119" dirty="0" smtClean="0">
                <a:solidFill>
                  <a:schemeClr val="accent3"/>
                </a:solidFill>
                <a:latin typeface="+mj-lt"/>
              </a:rPr>
              <a:t>2</a:t>
            </a:r>
            <a:endParaRPr sz="3600" spc="-119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3" name="Shape 99"/>
          <p:cNvSpPr/>
          <p:nvPr/>
        </p:nvSpPr>
        <p:spPr>
          <a:xfrm>
            <a:off x="4132506" y="3677719"/>
            <a:ext cx="1582874" cy="8104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/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lang="nl-NL" sz="2800" spc="-76" dirty="0" smtClean="0">
                <a:solidFill>
                  <a:schemeClr val="accent3"/>
                </a:solidFill>
                <a:latin typeface="+mn-lt"/>
                <a:ea typeface="Neris Light"/>
                <a:cs typeface="Neris Light"/>
                <a:sym typeface="Neris Light"/>
              </a:rPr>
              <a:t>Willen</a:t>
            </a:r>
            <a:endParaRPr sz="2800" spc="-76" dirty="0">
              <a:solidFill>
                <a:schemeClr val="accent3"/>
              </a:solidFill>
              <a:latin typeface="+mn-lt"/>
              <a:ea typeface="Neris Light"/>
              <a:cs typeface="Neris Light"/>
              <a:sym typeface="Neris Light"/>
            </a:endParaRPr>
          </a:p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lang="nl-NL" spc="-58" dirty="0" smtClean="0">
                <a:solidFill>
                  <a:schemeClr val="accent3"/>
                </a:solidFill>
                <a:latin typeface="+mn-lt"/>
                <a:ea typeface="Neris Thin"/>
                <a:cs typeface="Neris Thin"/>
                <a:sym typeface="Neris Thin"/>
              </a:rPr>
              <a:t>(motivatie)</a:t>
            </a:r>
            <a:endParaRPr spc="-58" dirty="0">
              <a:solidFill>
                <a:schemeClr val="accent3"/>
              </a:solidFill>
              <a:latin typeface="+mn-lt"/>
              <a:ea typeface="Neris Thin"/>
              <a:cs typeface="Neris Thin"/>
              <a:sym typeface="Neris Thin"/>
            </a:endParaRPr>
          </a:p>
        </p:txBody>
      </p:sp>
      <p:sp>
        <p:nvSpPr>
          <p:cNvPr id="14" name="Shape 100"/>
          <p:cNvSpPr/>
          <p:nvPr/>
        </p:nvSpPr>
        <p:spPr>
          <a:xfrm flipV="1">
            <a:off x="4340432" y="3439239"/>
            <a:ext cx="1167021" cy="1"/>
          </a:xfrm>
          <a:prstGeom prst="line">
            <a:avLst/>
          </a:prstGeom>
          <a:noFill/>
          <a:ln w="19050" cap="flat">
            <a:solidFill>
              <a:schemeClr val="bg2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defRPr sz="32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15" name="Shape 101"/>
          <p:cNvSpPr/>
          <p:nvPr/>
        </p:nvSpPr>
        <p:spPr>
          <a:xfrm>
            <a:off x="4132506" y="2240609"/>
            <a:ext cx="1582872" cy="7488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ctr">
              <a:lnSpc>
                <a:spcPct val="130000"/>
              </a:lnSpc>
              <a:defRPr sz="6000" b="0" spc="-119">
                <a:solidFill>
                  <a:srgbClr val="325159"/>
                </a:solidFill>
                <a:latin typeface="Neris Light"/>
                <a:ea typeface="Neris Light"/>
                <a:cs typeface="Neris Light"/>
                <a:sym typeface="Neris Light"/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lang="nl-NL" sz="3600" spc="-119" dirty="0" smtClean="0">
                <a:solidFill>
                  <a:schemeClr val="accent3"/>
                </a:solidFill>
                <a:latin typeface="+mj-lt"/>
              </a:rPr>
              <a:t>3</a:t>
            </a:r>
            <a:endParaRPr sz="3600" spc="-119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6" name="Shape 99"/>
          <p:cNvSpPr/>
          <p:nvPr/>
        </p:nvSpPr>
        <p:spPr>
          <a:xfrm>
            <a:off x="5772494" y="3670435"/>
            <a:ext cx="1888404" cy="8104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/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lang="nl-NL" sz="2800" spc="-76" dirty="0" smtClean="0">
                <a:solidFill>
                  <a:schemeClr val="accent3"/>
                </a:solidFill>
                <a:latin typeface="+mn-lt"/>
                <a:ea typeface="Neris Light"/>
                <a:cs typeface="Neris Light"/>
                <a:sym typeface="Neris Light"/>
              </a:rPr>
              <a:t>Zijn</a:t>
            </a:r>
            <a:endParaRPr sz="2800" spc="-76" dirty="0">
              <a:solidFill>
                <a:schemeClr val="accent3"/>
              </a:solidFill>
              <a:latin typeface="+mn-lt"/>
              <a:ea typeface="Neris Light"/>
              <a:cs typeface="Neris Light"/>
              <a:sym typeface="Neris Light"/>
            </a:endParaRPr>
          </a:p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lang="nl-NL" spc="-58" dirty="0" smtClean="0">
                <a:solidFill>
                  <a:schemeClr val="accent3"/>
                </a:solidFill>
                <a:latin typeface="+mn-lt"/>
                <a:ea typeface="Neris Thin"/>
                <a:cs typeface="Neris Thin"/>
                <a:sym typeface="Neris Thin"/>
              </a:rPr>
              <a:t>(persoonlijkheid)</a:t>
            </a:r>
            <a:endParaRPr spc="-58" dirty="0">
              <a:solidFill>
                <a:schemeClr val="accent3"/>
              </a:solidFill>
              <a:latin typeface="+mn-lt"/>
              <a:ea typeface="Neris Thin"/>
              <a:cs typeface="Neris Thin"/>
              <a:sym typeface="Neris Thin"/>
            </a:endParaRPr>
          </a:p>
        </p:txBody>
      </p:sp>
      <p:sp>
        <p:nvSpPr>
          <p:cNvPr id="17" name="Shape 100"/>
          <p:cNvSpPr/>
          <p:nvPr/>
        </p:nvSpPr>
        <p:spPr>
          <a:xfrm flipV="1">
            <a:off x="6133185" y="3431955"/>
            <a:ext cx="1167021" cy="1"/>
          </a:xfrm>
          <a:prstGeom prst="line">
            <a:avLst/>
          </a:prstGeom>
          <a:noFill/>
          <a:ln w="19050" cap="flat">
            <a:solidFill>
              <a:schemeClr val="bg2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defRPr sz="32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18" name="Shape 101"/>
          <p:cNvSpPr/>
          <p:nvPr/>
        </p:nvSpPr>
        <p:spPr>
          <a:xfrm>
            <a:off x="5925259" y="2233325"/>
            <a:ext cx="1582873" cy="7488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ctr">
              <a:lnSpc>
                <a:spcPct val="130000"/>
              </a:lnSpc>
              <a:defRPr sz="6000" b="0" spc="-119">
                <a:solidFill>
                  <a:srgbClr val="325159"/>
                </a:solidFill>
                <a:latin typeface="Neris Light"/>
                <a:ea typeface="Neris Light"/>
                <a:cs typeface="Neris Light"/>
                <a:sym typeface="Neris Light"/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lang="nl-NL" sz="3600" spc="-119" dirty="0" smtClean="0">
                <a:solidFill>
                  <a:schemeClr val="accent3"/>
                </a:solidFill>
                <a:latin typeface="+mj-lt"/>
              </a:rPr>
              <a:t>4</a:t>
            </a:r>
            <a:endParaRPr sz="3600" spc="-119" dirty="0">
              <a:solidFill>
                <a:schemeClr val="accent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3544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 descr="C:\Users\NOUD\Dropbox\CornelissenDesign\Cornelissen Communicatie\Havisten Competent\icons\Lightbul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850" y="4292115"/>
            <a:ext cx="774700" cy="85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4" name="Picture 6" descr="C:\Users\NOUD\Dropbox\CornelissenDesign\Cornelissen Communicatie\Havisten Competent\icons\Ma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054" y="4277654"/>
            <a:ext cx="950912" cy="85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C:\Users\NOUD\Dropbox\CornelissenDesign\Cornelissen Communicatie\Havisten Competent\icons\Information search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194732"/>
            <a:ext cx="914400" cy="85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HBO instroomCompetenties</a:t>
            </a:r>
            <a:endParaRPr lang="nl-NL" sz="3600" dirty="0"/>
          </a:p>
        </p:txBody>
      </p:sp>
      <p:sp>
        <p:nvSpPr>
          <p:cNvPr id="19" name="Shape 184"/>
          <p:cNvSpPr/>
          <p:nvPr/>
        </p:nvSpPr>
        <p:spPr>
          <a:xfrm>
            <a:off x="467544" y="3204511"/>
            <a:ext cx="2726736" cy="425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/>
          <a:p>
            <a:pPr lvl="0" algn="ctr">
              <a:lnSpc>
                <a:spcPct val="130000"/>
              </a:lnSpc>
              <a:defRPr sz="1800" b="0">
                <a:solidFill>
                  <a:srgbClr val="000000"/>
                </a:solidFill>
              </a:defRPr>
            </a:pPr>
            <a:r>
              <a:rPr lang="nl-NL" sz="1800" spc="-76" dirty="0" smtClean="0">
                <a:solidFill>
                  <a:schemeClr val="accent3"/>
                </a:solidFill>
                <a:latin typeface="+mn-lt"/>
                <a:ea typeface="Neris Light"/>
                <a:cs typeface="Neris Light"/>
                <a:sym typeface="Neris Light"/>
              </a:rPr>
              <a:t>Het eigen leerproces sturen</a:t>
            </a:r>
            <a:endParaRPr lang="nl-NL" altLang="nl-NL" sz="1600" dirty="0" smtClean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20" name="Shape 185"/>
          <p:cNvSpPr/>
          <p:nvPr/>
        </p:nvSpPr>
        <p:spPr>
          <a:xfrm>
            <a:off x="1344926" y="2138166"/>
            <a:ext cx="971973" cy="9719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19050" cap="flat">
            <a:solidFill>
              <a:schemeClr val="bg2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79" name="Shape 184"/>
          <p:cNvSpPr/>
          <p:nvPr/>
        </p:nvSpPr>
        <p:spPr>
          <a:xfrm>
            <a:off x="3275856" y="3182275"/>
            <a:ext cx="2457840" cy="8227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/>
          <a:p>
            <a:pPr lvl="0" algn="ctr">
              <a:lnSpc>
                <a:spcPct val="130000"/>
              </a:lnSpc>
              <a:defRPr sz="1800" b="0">
                <a:solidFill>
                  <a:srgbClr val="000000"/>
                </a:solidFill>
              </a:defRPr>
            </a:pPr>
            <a:r>
              <a:rPr lang="nl-NL" sz="1800" spc="-76" dirty="0" smtClean="0">
                <a:solidFill>
                  <a:schemeClr val="accent3"/>
                </a:solidFill>
                <a:latin typeface="+mn-lt"/>
                <a:ea typeface="Neris Light"/>
                <a:cs typeface="Neris Light"/>
                <a:sym typeface="Neris Light"/>
              </a:rPr>
              <a:t>Beroepshouding ontwikkelen</a:t>
            </a:r>
            <a:endParaRPr lang="nl-NL" altLang="nl-NL" sz="1600" dirty="0" smtClean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80" name="Shape 185"/>
          <p:cNvSpPr/>
          <p:nvPr/>
        </p:nvSpPr>
        <p:spPr>
          <a:xfrm>
            <a:off x="4018790" y="2138166"/>
            <a:ext cx="971973" cy="9719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19050" cap="flat">
            <a:solidFill>
              <a:schemeClr val="bg2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83" name="Shape 184"/>
          <p:cNvSpPr/>
          <p:nvPr/>
        </p:nvSpPr>
        <p:spPr>
          <a:xfrm>
            <a:off x="5868144" y="3204511"/>
            <a:ext cx="2726736" cy="425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/>
          <a:p>
            <a:pPr lvl="0" algn="ctr">
              <a:lnSpc>
                <a:spcPct val="130000"/>
              </a:lnSpc>
              <a:defRPr sz="1800" b="0">
                <a:solidFill>
                  <a:srgbClr val="000000"/>
                </a:solidFill>
              </a:defRPr>
            </a:pPr>
            <a:r>
              <a:rPr lang="nl-NL" sz="1800" spc="-76" dirty="0" smtClean="0">
                <a:solidFill>
                  <a:schemeClr val="accent3"/>
                </a:solidFill>
                <a:latin typeface="+mn-lt"/>
                <a:ea typeface="Neris Light"/>
                <a:cs typeface="Neris Light"/>
                <a:sym typeface="Neris Light"/>
              </a:rPr>
              <a:t>Informatievaardigheden</a:t>
            </a:r>
            <a:endParaRPr lang="nl-NL" altLang="nl-NL" sz="1600" dirty="0" smtClean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84" name="Shape 185"/>
          <p:cNvSpPr/>
          <p:nvPr/>
        </p:nvSpPr>
        <p:spPr>
          <a:xfrm>
            <a:off x="6745526" y="2138166"/>
            <a:ext cx="971973" cy="9719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19050" cap="flat">
            <a:solidFill>
              <a:schemeClr val="bg2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95" name="Shape 184"/>
          <p:cNvSpPr/>
          <p:nvPr/>
        </p:nvSpPr>
        <p:spPr>
          <a:xfrm>
            <a:off x="1910280" y="5283663"/>
            <a:ext cx="2457840" cy="7858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/>
          <a:p>
            <a:pPr lvl="0" algn="ctr">
              <a:lnSpc>
                <a:spcPct val="130000"/>
              </a:lnSpc>
              <a:defRPr sz="1800" b="0">
                <a:solidFill>
                  <a:srgbClr val="000000"/>
                </a:solidFill>
              </a:defRPr>
            </a:pPr>
            <a:r>
              <a:rPr lang="nl-NL" sz="1800" spc="-76" dirty="0" smtClean="0">
                <a:solidFill>
                  <a:schemeClr val="accent3"/>
                </a:solidFill>
                <a:latin typeface="+mn-lt"/>
                <a:ea typeface="Neris Light"/>
                <a:cs typeface="Neris Light"/>
                <a:sym typeface="Neris Light"/>
              </a:rPr>
              <a:t>Probleemoplossend werken</a:t>
            </a:r>
            <a:endParaRPr lang="nl-NL" altLang="nl-NL" sz="1600" dirty="0" smtClean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96" name="Shape 185"/>
          <p:cNvSpPr/>
          <p:nvPr/>
        </p:nvSpPr>
        <p:spPr>
          <a:xfrm>
            <a:off x="2653214" y="4221088"/>
            <a:ext cx="971973" cy="9719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19050" cap="flat">
            <a:solidFill>
              <a:schemeClr val="bg2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99" name="Shape 184"/>
          <p:cNvSpPr/>
          <p:nvPr/>
        </p:nvSpPr>
        <p:spPr>
          <a:xfrm>
            <a:off x="4502568" y="5287433"/>
            <a:ext cx="2726736" cy="425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/>
          <a:p>
            <a:pPr lvl="0" algn="ctr">
              <a:lnSpc>
                <a:spcPct val="130000"/>
              </a:lnSpc>
              <a:defRPr sz="1800" b="0">
                <a:solidFill>
                  <a:srgbClr val="000000"/>
                </a:solidFill>
              </a:defRPr>
            </a:pPr>
            <a:r>
              <a:rPr lang="nl-NL" sz="1800" spc="-76" dirty="0" smtClean="0">
                <a:solidFill>
                  <a:schemeClr val="accent3"/>
                </a:solidFill>
                <a:latin typeface="+mn-lt"/>
                <a:ea typeface="Neris Light"/>
                <a:cs typeface="Neris Light"/>
                <a:sym typeface="Neris Light"/>
              </a:rPr>
              <a:t>Samenwerken</a:t>
            </a:r>
            <a:endParaRPr lang="nl-NL" altLang="nl-NL" sz="1600" dirty="0" smtClean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00" name="Shape 185"/>
          <p:cNvSpPr/>
          <p:nvPr/>
        </p:nvSpPr>
        <p:spPr>
          <a:xfrm>
            <a:off x="5379950" y="4221088"/>
            <a:ext cx="971973" cy="9719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19050" cap="flat">
            <a:solidFill>
              <a:schemeClr val="bg2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pic>
        <p:nvPicPr>
          <p:cNvPr id="32770" name="Picture 2" descr="C:\Users\NOUD\Dropbox\CornelissenDesign\Cornelissen Communicatie\Havisten Competent\icons\Grow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16434"/>
            <a:ext cx="1030287" cy="85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1" name="Picture 3" descr="C:\Users\NOUD\Dropbox\CornelissenDesign\Cornelissen Communicatie\Havisten Competent\icons\Suitcas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973" y="2216433"/>
            <a:ext cx="981075" cy="85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26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363272" cy="1258888"/>
          </a:xfrm>
        </p:spPr>
        <p:txBody>
          <a:bodyPr/>
          <a:lstStyle/>
          <a:p>
            <a:r>
              <a:rPr lang="nl-NL" sz="3600" dirty="0"/>
              <a:t>Te ontwikkelen vaardigheden binnen de 5 competenties</a:t>
            </a:r>
            <a:endParaRPr lang="nl-NL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277989"/>
          </a:xfrm>
        </p:spPr>
        <p:txBody>
          <a:bodyPr/>
          <a:lstStyle/>
          <a:p>
            <a:pPr eaLnBrk="1" hangingPunct="1"/>
            <a:r>
              <a:rPr lang="nl-NL" altLang="nl-NL" dirty="0" smtClean="0"/>
              <a:t>Plannen, eigen werk organiseren</a:t>
            </a:r>
          </a:p>
          <a:p>
            <a:pPr eaLnBrk="1" hangingPunct="1"/>
            <a:r>
              <a:rPr lang="nl-NL" altLang="nl-NL" dirty="0" smtClean="0"/>
              <a:t>Communiceren</a:t>
            </a:r>
          </a:p>
          <a:p>
            <a:pPr eaLnBrk="1" hangingPunct="1"/>
            <a:r>
              <a:rPr lang="nl-NL" altLang="nl-NL" dirty="0" smtClean="0"/>
              <a:t>Presenteren</a:t>
            </a:r>
          </a:p>
          <a:p>
            <a:pPr eaLnBrk="1" hangingPunct="1"/>
            <a:r>
              <a:rPr lang="nl-NL" altLang="nl-NL" dirty="0" smtClean="0"/>
              <a:t>Omgaan met informatie</a:t>
            </a:r>
          </a:p>
          <a:p>
            <a:pPr eaLnBrk="1" hangingPunct="1"/>
            <a:r>
              <a:rPr lang="nl-NL" altLang="nl-NL" dirty="0" smtClean="0"/>
              <a:t>Onderzoek doen</a:t>
            </a:r>
          </a:p>
          <a:p>
            <a:pPr eaLnBrk="1" hangingPunct="1"/>
            <a:r>
              <a:rPr lang="nl-NL" altLang="nl-NL" dirty="0" smtClean="0"/>
              <a:t>Samenwerken</a:t>
            </a:r>
          </a:p>
          <a:p>
            <a:pPr eaLnBrk="1" hangingPunct="1"/>
            <a:r>
              <a:rPr lang="nl-NL" altLang="nl-NL" dirty="0" smtClean="0"/>
              <a:t>Reflecteren </a:t>
            </a:r>
          </a:p>
        </p:txBody>
      </p:sp>
    </p:spTree>
    <p:extLst>
      <p:ext uri="{BB962C8B-B14F-4D97-AF65-F5344CB8AC3E}">
        <p14:creationId xmlns:p14="http://schemas.microsoft.com/office/powerpoint/2010/main" val="365967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Werkvorm</a:t>
            </a:r>
            <a:endParaRPr lang="nl-NL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4784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nl-NL" altLang="nl-NL" sz="2800" dirty="0" smtClean="0"/>
              <a:t>Het gehele programma wordt aangeboden in de vorm van </a:t>
            </a:r>
            <a:r>
              <a:rPr lang="nl-NL" altLang="nl-NL" sz="2800" dirty="0" smtClean="0">
                <a:solidFill>
                  <a:schemeClr val="bg2"/>
                </a:solidFill>
              </a:rPr>
              <a:t>“webquests” </a:t>
            </a:r>
            <a:r>
              <a:rPr lang="nl-NL" altLang="nl-NL" sz="2800" dirty="0" smtClean="0"/>
              <a:t>met telkens dezelfde opbouw:</a:t>
            </a:r>
          </a:p>
        </p:txBody>
      </p:sp>
      <p:sp>
        <p:nvSpPr>
          <p:cNvPr id="32" name="Shape 133"/>
          <p:cNvSpPr/>
          <p:nvPr/>
        </p:nvSpPr>
        <p:spPr>
          <a:xfrm>
            <a:off x="-324544" y="4427718"/>
            <a:ext cx="9477234" cy="0"/>
          </a:xfrm>
          <a:prstGeom prst="line">
            <a:avLst/>
          </a:prstGeom>
          <a:ln w="6350" cap="rnd">
            <a:solidFill>
              <a:schemeClr val="accent3"/>
            </a:solidFill>
            <a:prstDash val="solid"/>
            <a:round/>
          </a:ln>
        </p:spPr>
        <p:txBody>
          <a:bodyPr lIns="0" tIns="0" rIns="0" bIns="0" anchor="ctr"/>
          <a:lstStyle/>
          <a:p>
            <a:pPr lvl="0" algn="ctr">
              <a:defRPr sz="32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3600"/>
          </a:p>
        </p:txBody>
      </p:sp>
      <p:sp>
        <p:nvSpPr>
          <p:cNvPr id="33" name="Shape 137"/>
          <p:cNvSpPr/>
          <p:nvPr/>
        </p:nvSpPr>
        <p:spPr>
          <a:xfrm>
            <a:off x="738238" y="3999291"/>
            <a:ext cx="852300" cy="8522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chemeClr val="bg2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>
              <a:defRPr sz="3600" baseline="-5555">
                <a:solidFill>
                  <a:srgbClr val="325159"/>
                </a:solidFill>
                <a:latin typeface="et-line"/>
                <a:ea typeface="et-line"/>
                <a:cs typeface="et-line"/>
                <a:sym typeface="et-line"/>
              </a:defRPr>
            </a:lvl1pPr>
          </a:lstStyle>
          <a:p>
            <a:pPr lvl="0">
              <a:defRPr sz="1800" b="0" baseline="0">
                <a:solidFill>
                  <a:srgbClr val="000000"/>
                </a:solidFill>
              </a:defRPr>
            </a:pPr>
            <a:endParaRPr lang="nl-NL" sz="800" b="1" dirty="0">
              <a:solidFill>
                <a:schemeClr val="bg2"/>
              </a:solidFill>
            </a:endParaRPr>
          </a:p>
        </p:txBody>
      </p:sp>
      <p:sp>
        <p:nvSpPr>
          <p:cNvPr id="34" name="Shape 138"/>
          <p:cNvSpPr/>
          <p:nvPr/>
        </p:nvSpPr>
        <p:spPr>
          <a:xfrm>
            <a:off x="1998602" y="3990553"/>
            <a:ext cx="859177" cy="8591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chemeClr val="bg2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>
              <a:defRPr sz="4600" baseline="10869">
                <a:solidFill>
                  <a:srgbClr val="325159"/>
                </a:solidFill>
                <a:latin typeface="et-line"/>
                <a:ea typeface="et-line"/>
                <a:cs typeface="et-line"/>
                <a:sym typeface="et-line"/>
              </a:defRPr>
            </a:lvl1pPr>
          </a:lstStyle>
          <a:p>
            <a:pPr lvl="0">
              <a:lnSpc>
                <a:spcPct val="120000"/>
              </a:lnSpc>
              <a:defRPr sz="1800" b="0" baseline="0">
                <a:solidFill>
                  <a:srgbClr val="000000"/>
                </a:solidFill>
              </a:defRPr>
            </a:pPr>
            <a:endParaRPr sz="2000" b="1" baseline="10869" dirty="0">
              <a:solidFill>
                <a:schemeClr val="bg2"/>
              </a:solidFill>
            </a:endParaRPr>
          </a:p>
        </p:txBody>
      </p:sp>
      <p:sp>
        <p:nvSpPr>
          <p:cNvPr id="35" name="Shape 140"/>
          <p:cNvSpPr/>
          <p:nvPr/>
        </p:nvSpPr>
        <p:spPr>
          <a:xfrm>
            <a:off x="3375726" y="3995851"/>
            <a:ext cx="859177" cy="8591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9050" cap="flat">
            <a:solidFill>
              <a:schemeClr val="bg2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ctr">
              <a:defRPr sz="4800" baseline="-6250">
                <a:solidFill>
                  <a:srgbClr val="325159"/>
                </a:solidFill>
                <a:latin typeface="et-line"/>
                <a:ea typeface="et-line"/>
                <a:cs typeface="et-line"/>
                <a:sym typeface="et-line"/>
              </a:defRPr>
            </a:lvl1pPr>
          </a:lstStyle>
          <a:p>
            <a:pPr lvl="0">
              <a:lnSpc>
                <a:spcPct val="90000"/>
              </a:lnSpc>
              <a:defRPr sz="1800" b="0" baseline="0">
                <a:solidFill>
                  <a:srgbClr val="000000"/>
                </a:solidFill>
              </a:defRPr>
            </a:pPr>
            <a:endParaRPr sz="2000" b="1" baseline="-6250" dirty="0">
              <a:solidFill>
                <a:schemeClr val="bg2"/>
              </a:solidFill>
            </a:endParaRPr>
          </a:p>
        </p:txBody>
      </p:sp>
      <p:sp>
        <p:nvSpPr>
          <p:cNvPr id="36" name="Shape 142"/>
          <p:cNvSpPr/>
          <p:nvPr/>
        </p:nvSpPr>
        <p:spPr>
          <a:xfrm>
            <a:off x="4788019" y="3993991"/>
            <a:ext cx="852300" cy="8522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chemeClr val="bg2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>
              <a:defRPr sz="4800" baseline="-8333">
                <a:solidFill>
                  <a:srgbClr val="325159"/>
                </a:solidFill>
                <a:latin typeface="et-line"/>
                <a:ea typeface="et-line"/>
                <a:cs typeface="et-line"/>
                <a:sym typeface="et-line"/>
              </a:defRPr>
            </a:lvl1pPr>
          </a:lstStyle>
          <a:p>
            <a:pPr lvl="0">
              <a:defRPr sz="1800" b="0" baseline="0">
                <a:solidFill>
                  <a:srgbClr val="000000"/>
                </a:solidFill>
              </a:defRPr>
            </a:pPr>
            <a:endParaRPr lang="nl-NL" sz="2000" b="1" dirty="0">
              <a:solidFill>
                <a:schemeClr val="bg2"/>
              </a:solidFill>
            </a:endParaRPr>
          </a:p>
        </p:txBody>
      </p:sp>
      <p:sp>
        <p:nvSpPr>
          <p:cNvPr id="37" name="Shape 143"/>
          <p:cNvSpPr/>
          <p:nvPr/>
        </p:nvSpPr>
        <p:spPr>
          <a:xfrm>
            <a:off x="6180880" y="3996564"/>
            <a:ext cx="847155" cy="847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chemeClr val="bg2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>
              <a:defRPr sz="4800" baseline="-25000">
                <a:solidFill>
                  <a:srgbClr val="325159"/>
                </a:solidFill>
                <a:latin typeface="et-line"/>
                <a:ea typeface="et-line"/>
                <a:cs typeface="et-line"/>
                <a:sym typeface="et-line"/>
              </a:defRPr>
            </a:lvl1pPr>
          </a:lstStyle>
          <a:p>
            <a:pPr>
              <a:lnSpc>
                <a:spcPct val="50000"/>
              </a:lnSpc>
              <a:defRPr sz="1800" b="0" baseline="0">
                <a:solidFill>
                  <a:srgbClr val="000000"/>
                </a:solidFill>
              </a:defRPr>
            </a:pPr>
            <a:endParaRPr sz="2000" b="1" baseline="-25000" dirty="0">
              <a:solidFill>
                <a:schemeClr val="bg2"/>
              </a:solidFill>
            </a:endParaRPr>
          </a:p>
        </p:txBody>
      </p:sp>
      <p:sp>
        <p:nvSpPr>
          <p:cNvPr id="38" name="Shape 144"/>
          <p:cNvSpPr/>
          <p:nvPr/>
        </p:nvSpPr>
        <p:spPr>
          <a:xfrm>
            <a:off x="7514964" y="3996564"/>
            <a:ext cx="847155" cy="847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chemeClr val="bg2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>
              <a:defRPr sz="4800" baseline="-16666">
                <a:solidFill>
                  <a:srgbClr val="325159"/>
                </a:solidFill>
                <a:latin typeface="et-line"/>
                <a:ea typeface="et-line"/>
                <a:cs typeface="et-line"/>
                <a:sym typeface="et-line"/>
              </a:defRPr>
            </a:lvl1pPr>
          </a:lstStyle>
          <a:p>
            <a:pPr lvl="0">
              <a:lnSpc>
                <a:spcPct val="60000"/>
              </a:lnSpc>
              <a:defRPr sz="1800" b="0" baseline="0">
                <a:solidFill>
                  <a:srgbClr val="000000"/>
                </a:solidFill>
              </a:defRPr>
            </a:pPr>
            <a:endParaRPr sz="2400" b="1" baseline="-16666" dirty="0">
              <a:solidFill>
                <a:schemeClr val="bg2"/>
              </a:solidFill>
            </a:endParaRPr>
          </a:p>
        </p:txBody>
      </p:sp>
      <p:sp>
        <p:nvSpPr>
          <p:cNvPr id="40" name="Shape 146"/>
          <p:cNvSpPr/>
          <p:nvPr/>
        </p:nvSpPr>
        <p:spPr>
          <a:xfrm>
            <a:off x="758354" y="3177596"/>
            <a:ext cx="928139" cy="324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ctr">
              <a:lnSpc>
                <a:spcPct val="80000"/>
              </a:lnSpc>
              <a:defRPr sz="1800" b="0">
                <a:solidFill>
                  <a:srgbClr val="000000"/>
                </a:solidFill>
              </a:defRPr>
            </a:pPr>
            <a:r>
              <a:rPr lang="nl-NL" sz="1800" dirty="0" smtClean="0">
                <a:solidFill>
                  <a:schemeClr val="bg2"/>
                </a:solidFill>
                <a:latin typeface="+mn-lt"/>
                <a:ea typeface="Neris Light"/>
                <a:cs typeface="Neris Light"/>
                <a:sym typeface="Neris Light"/>
              </a:rPr>
              <a:t>Inleiding</a:t>
            </a:r>
            <a:endParaRPr sz="1800" i="1" dirty="0">
              <a:solidFill>
                <a:schemeClr val="bg2"/>
              </a:solidFill>
              <a:latin typeface="+mn-lt"/>
              <a:ea typeface="Neris Light"/>
              <a:cs typeface="Neris Light"/>
              <a:sym typeface="Neris Light"/>
            </a:endParaRPr>
          </a:p>
        </p:txBody>
      </p:sp>
      <p:sp>
        <p:nvSpPr>
          <p:cNvPr id="42" name="Shape 148"/>
          <p:cNvSpPr/>
          <p:nvPr/>
        </p:nvSpPr>
        <p:spPr>
          <a:xfrm>
            <a:off x="1928856" y="5361499"/>
            <a:ext cx="998671" cy="324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ctr">
              <a:lnSpc>
                <a:spcPct val="80000"/>
              </a:lnSpc>
              <a:defRPr sz="1800" b="0">
                <a:solidFill>
                  <a:srgbClr val="000000"/>
                </a:solidFill>
              </a:defRPr>
            </a:pPr>
            <a:r>
              <a:rPr lang="nl-NL" sz="1800" dirty="0" smtClean="0">
                <a:solidFill>
                  <a:schemeClr val="bg2"/>
                </a:solidFill>
                <a:latin typeface="+mn-lt"/>
                <a:ea typeface="Neris Light"/>
                <a:cs typeface="Neris Light"/>
                <a:sym typeface="Neris Light"/>
              </a:rPr>
              <a:t>Opdracht</a:t>
            </a:r>
            <a:endParaRPr sz="1800" i="1" dirty="0">
              <a:solidFill>
                <a:schemeClr val="bg2"/>
              </a:solidFill>
              <a:latin typeface="+mn-lt"/>
              <a:ea typeface="Neris Light"/>
              <a:cs typeface="Neris Light"/>
              <a:sym typeface="Neris Light"/>
            </a:endParaRPr>
          </a:p>
        </p:txBody>
      </p:sp>
      <p:sp>
        <p:nvSpPr>
          <p:cNvPr id="44" name="Shape 150"/>
          <p:cNvSpPr/>
          <p:nvPr/>
        </p:nvSpPr>
        <p:spPr>
          <a:xfrm>
            <a:off x="3350697" y="3183065"/>
            <a:ext cx="1075359" cy="324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ctr">
              <a:lnSpc>
                <a:spcPct val="80000"/>
              </a:lnSpc>
              <a:defRPr sz="1800" b="0">
                <a:solidFill>
                  <a:srgbClr val="000000"/>
                </a:solidFill>
              </a:defRPr>
            </a:pPr>
            <a:r>
              <a:rPr lang="nl-NL" sz="1800" dirty="0" smtClean="0">
                <a:solidFill>
                  <a:schemeClr val="bg2"/>
                </a:solidFill>
                <a:latin typeface="+mn-lt"/>
                <a:ea typeface="Neris Light"/>
                <a:cs typeface="Neris Light"/>
                <a:sym typeface="Neris Light"/>
              </a:rPr>
              <a:t>Werkwijze</a:t>
            </a:r>
            <a:endParaRPr sz="1800" i="1" dirty="0">
              <a:solidFill>
                <a:schemeClr val="bg2"/>
              </a:solidFill>
              <a:latin typeface="+mn-lt"/>
              <a:ea typeface="Neris Light"/>
              <a:cs typeface="Neris Light"/>
              <a:sym typeface="Neris Light"/>
            </a:endParaRPr>
          </a:p>
        </p:txBody>
      </p:sp>
      <p:sp>
        <p:nvSpPr>
          <p:cNvPr id="46" name="Shape 152"/>
          <p:cNvSpPr/>
          <p:nvPr/>
        </p:nvSpPr>
        <p:spPr>
          <a:xfrm>
            <a:off x="7452022" y="5372438"/>
            <a:ext cx="953018" cy="324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ctr">
              <a:lnSpc>
                <a:spcPct val="80000"/>
              </a:lnSpc>
              <a:defRPr sz="1800" b="0">
                <a:solidFill>
                  <a:srgbClr val="000000"/>
                </a:solidFill>
              </a:defRPr>
            </a:pPr>
            <a:r>
              <a:rPr lang="nl-NL" sz="1800" dirty="0" smtClean="0">
                <a:solidFill>
                  <a:schemeClr val="bg2"/>
                </a:solidFill>
                <a:latin typeface="+mn-lt"/>
                <a:ea typeface="Neris Light"/>
                <a:cs typeface="Neris Light"/>
                <a:sym typeface="Neris Light"/>
              </a:rPr>
              <a:t>Reflectie</a:t>
            </a:r>
            <a:endParaRPr sz="1800" i="1" dirty="0">
              <a:solidFill>
                <a:schemeClr val="bg2"/>
              </a:solidFill>
              <a:latin typeface="+mn-lt"/>
              <a:ea typeface="Neris Light"/>
              <a:cs typeface="Neris Light"/>
              <a:sym typeface="Neris Light"/>
            </a:endParaRPr>
          </a:p>
        </p:txBody>
      </p:sp>
      <p:sp>
        <p:nvSpPr>
          <p:cNvPr id="39" name="Shape 145"/>
          <p:cNvSpPr/>
          <p:nvPr/>
        </p:nvSpPr>
        <p:spPr>
          <a:xfrm flipV="1">
            <a:off x="1164386" y="3512226"/>
            <a:ext cx="0" cy="281015"/>
          </a:xfrm>
          <a:prstGeom prst="line">
            <a:avLst/>
          </a:prstGeom>
          <a:ln w="6350">
            <a:solidFill>
              <a:schemeClr val="accent3"/>
            </a:solidFill>
            <a:miter lim="400000"/>
          </a:ln>
        </p:spPr>
        <p:txBody>
          <a:bodyPr lIns="0" tIns="0" rIns="0" bIns="0" anchor="ctr"/>
          <a:lstStyle/>
          <a:p>
            <a:pPr lvl="0" algn="ctr">
              <a:defRPr sz="32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3600"/>
          </a:p>
        </p:txBody>
      </p:sp>
      <p:sp>
        <p:nvSpPr>
          <p:cNvPr id="41" name="Shape 147"/>
          <p:cNvSpPr/>
          <p:nvPr/>
        </p:nvSpPr>
        <p:spPr>
          <a:xfrm flipV="1">
            <a:off x="2426386" y="5007882"/>
            <a:ext cx="0" cy="281015"/>
          </a:xfrm>
          <a:prstGeom prst="line">
            <a:avLst/>
          </a:prstGeom>
          <a:ln w="6350">
            <a:solidFill>
              <a:schemeClr val="accent3"/>
            </a:solidFill>
            <a:miter lim="400000"/>
          </a:ln>
        </p:spPr>
        <p:txBody>
          <a:bodyPr lIns="0" tIns="0" rIns="0" bIns="0" anchor="ctr"/>
          <a:lstStyle/>
          <a:p>
            <a:pPr lvl="0" algn="ctr">
              <a:defRPr sz="32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3600"/>
          </a:p>
        </p:txBody>
      </p:sp>
      <p:sp>
        <p:nvSpPr>
          <p:cNvPr id="43" name="Shape 149"/>
          <p:cNvSpPr/>
          <p:nvPr/>
        </p:nvSpPr>
        <p:spPr>
          <a:xfrm flipV="1">
            <a:off x="3805314" y="3514938"/>
            <a:ext cx="0" cy="281015"/>
          </a:xfrm>
          <a:prstGeom prst="line">
            <a:avLst/>
          </a:prstGeom>
          <a:ln w="6350">
            <a:solidFill>
              <a:schemeClr val="accent3"/>
            </a:solidFill>
            <a:miter lim="400000"/>
          </a:ln>
        </p:spPr>
        <p:txBody>
          <a:bodyPr lIns="0" tIns="0" rIns="0" bIns="0" anchor="ctr"/>
          <a:lstStyle/>
          <a:p>
            <a:pPr lvl="0" algn="ctr">
              <a:defRPr sz="32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3600"/>
          </a:p>
        </p:txBody>
      </p:sp>
      <p:sp>
        <p:nvSpPr>
          <p:cNvPr id="45" name="Shape 151"/>
          <p:cNvSpPr/>
          <p:nvPr/>
        </p:nvSpPr>
        <p:spPr>
          <a:xfrm flipV="1">
            <a:off x="5216148" y="5007882"/>
            <a:ext cx="0" cy="281015"/>
          </a:xfrm>
          <a:prstGeom prst="line">
            <a:avLst/>
          </a:prstGeom>
          <a:ln w="6350">
            <a:solidFill>
              <a:schemeClr val="accent3"/>
            </a:solidFill>
            <a:miter lim="400000"/>
          </a:ln>
        </p:spPr>
        <p:txBody>
          <a:bodyPr lIns="0" tIns="0" rIns="0" bIns="0" anchor="ctr"/>
          <a:lstStyle/>
          <a:p>
            <a:pPr lvl="0" algn="ctr">
              <a:defRPr sz="32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3600"/>
          </a:p>
        </p:txBody>
      </p:sp>
      <p:sp>
        <p:nvSpPr>
          <p:cNvPr id="47" name="Shape 153"/>
          <p:cNvSpPr/>
          <p:nvPr/>
        </p:nvSpPr>
        <p:spPr>
          <a:xfrm flipV="1">
            <a:off x="6604457" y="3521758"/>
            <a:ext cx="0" cy="281015"/>
          </a:xfrm>
          <a:prstGeom prst="line">
            <a:avLst/>
          </a:prstGeom>
          <a:ln w="6350">
            <a:solidFill>
              <a:schemeClr val="accent3"/>
            </a:solidFill>
            <a:miter lim="400000"/>
          </a:ln>
        </p:spPr>
        <p:txBody>
          <a:bodyPr lIns="0" tIns="0" rIns="0" bIns="0" anchor="ctr"/>
          <a:lstStyle/>
          <a:p>
            <a:pPr lvl="0" algn="ctr">
              <a:defRPr sz="32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3600"/>
          </a:p>
        </p:txBody>
      </p:sp>
      <p:sp>
        <p:nvSpPr>
          <p:cNvPr id="48" name="Shape 154"/>
          <p:cNvSpPr/>
          <p:nvPr/>
        </p:nvSpPr>
        <p:spPr>
          <a:xfrm flipV="1">
            <a:off x="7938541" y="5007882"/>
            <a:ext cx="0" cy="281015"/>
          </a:xfrm>
          <a:prstGeom prst="line">
            <a:avLst/>
          </a:prstGeom>
          <a:ln w="6350">
            <a:solidFill>
              <a:schemeClr val="accent3"/>
            </a:solidFill>
            <a:miter lim="400000"/>
          </a:ln>
        </p:spPr>
        <p:txBody>
          <a:bodyPr lIns="0" tIns="0" rIns="0" bIns="0" anchor="ctr"/>
          <a:lstStyle/>
          <a:p>
            <a:pPr lvl="0" algn="ctr">
              <a:defRPr sz="32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3600"/>
          </a:p>
        </p:txBody>
      </p:sp>
      <p:sp>
        <p:nvSpPr>
          <p:cNvPr id="49" name="Shape 155"/>
          <p:cNvSpPr/>
          <p:nvPr/>
        </p:nvSpPr>
        <p:spPr>
          <a:xfrm>
            <a:off x="4258716" y="5361499"/>
            <a:ext cx="1910909" cy="324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ctr">
              <a:lnSpc>
                <a:spcPct val="80000"/>
              </a:lnSpc>
              <a:defRPr sz="1800" b="0">
                <a:solidFill>
                  <a:srgbClr val="000000"/>
                </a:solidFill>
              </a:defRPr>
            </a:pPr>
            <a:r>
              <a:rPr lang="nl-NL" sz="1800" dirty="0" smtClean="0">
                <a:solidFill>
                  <a:schemeClr val="bg2"/>
                </a:solidFill>
                <a:latin typeface="+mn-lt"/>
                <a:ea typeface="Neris Light"/>
                <a:cs typeface="Neris Light"/>
                <a:sym typeface="Neris Light"/>
              </a:rPr>
              <a:t>Informatiebronnen</a:t>
            </a:r>
            <a:endParaRPr sz="1800" i="1" dirty="0">
              <a:solidFill>
                <a:schemeClr val="bg2"/>
              </a:solidFill>
              <a:latin typeface="+mn-lt"/>
              <a:ea typeface="Neris Light"/>
              <a:cs typeface="Neris Light"/>
              <a:sym typeface="Neris Light"/>
            </a:endParaRPr>
          </a:p>
        </p:txBody>
      </p:sp>
      <p:sp>
        <p:nvSpPr>
          <p:cNvPr id="50" name="Shape 156"/>
          <p:cNvSpPr/>
          <p:nvPr/>
        </p:nvSpPr>
        <p:spPr>
          <a:xfrm>
            <a:off x="6035118" y="3202636"/>
            <a:ext cx="1265859" cy="324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ctr">
              <a:lnSpc>
                <a:spcPct val="80000"/>
              </a:lnSpc>
              <a:defRPr sz="1800" b="0">
                <a:solidFill>
                  <a:srgbClr val="000000"/>
                </a:solidFill>
              </a:defRPr>
            </a:pPr>
            <a:r>
              <a:rPr lang="nl-NL" sz="1800" dirty="0" smtClean="0">
                <a:solidFill>
                  <a:schemeClr val="bg2"/>
                </a:solidFill>
                <a:latin typeface="+mn-lt"/>
                <a:ea typeface="Neris Light"/>
                <a:cs typeface="Neris Light"/>
                <a:sym typeface="Neris Light"/>
              </a:rPr>
              <a:t>Beoordeling</a:t>
            </a:r>
            <a:endParaRPr sz="1800" i="1" dirty="0">
              <a:solidFill>
                <a:schemeClr val="bg2"/>
              </a:solidFill>
              <a:latin typeface="+mn-lt"/>
              <a:ea typeface="Neris Light"/>
              <a:cs typeface="Neris Light"/>
              <a:sym typeface="Neris Light"/>
            </a:endParaRPr>
          </a:p>
        </p:txBody>
      </p:sp>
      <p:pic>
        <p:nvPicPr>
          <p:cNvPr id="31746" name="Picture 2" descr="C:\Users\NOUD\Dropbox\CornelissenDesign\Cornelissen Communicatie\Havisten Competent\icons\Toet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90" y="4136919"/>
            <a:ext cx="726192" cy="62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7" name="Picture 3" descr="C:\Users\NOUD\Dropbox\CornelissenDesign\Cornelissen Communicatie\Havisten Competent\icons\Lett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730" y="4136918"/>
            <a:ext cx="703312" cy="62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C:\Users\NOUD\Dropbox\CornelissenDesign\Cornelissen Communicatie\Havisten Competent\icons\Drawi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354" y="4124326"/>
            <a:ext cx="673328" cy="64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9" name="Picture 5" descr="C:\Users\NOUD\Dropbox\CornelissenDesign\Cornelissen Communicatie\Havisten Competent\icons\Information search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214" y="4058695"/>
            <a:ext cx="787906" cy="74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6" descr="C:\Users\NOUD\Dropbox\CornelissenDesign\Cornelissen Communicatie\Havisten Competent\icons\Trophy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794" y="4124326"/>
            <a:ext cx="695325" cy="64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1" name="Picture 7" descr="C:\Users\NOUD\Dropbox\CornelissenDesign\Cornelissen Communicatie\Havisten Competent\icons\Recycl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057" y="4136917"/>
            <a:ext cx="611736" cy="58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61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0" y="1"/>
            <a:ext cx="10287000" cy="6857998"/>
          </a:xfrm>
        </p:spPr>
      </p:pic>
      <p:sp>
        <p:nvSpPr>
          <p:cNvPr id="4" name="Oval 4">
            <a:hlinkClick r:id="" action="ppaction://hlinkshowjump?jump=nextslide"/>
          </p:cNvPr>
          <p:cNvSpPr/>
          <p:nvPr/>
        </p:nvSpPr>
        <p:spPr>
          <a:xfrm>
            <a:off x="-583140" y="1905000"/>
            <a:ext cx="4147028" cy="4729707"/>
          </a:xfrm>
          <a:custGeom>
            <a:avLst/>
            <a:gdLst/>
            <a:ahLst/>
            <a:cxnLst/>
            <a:rect l="l" t="t" r="r" b="b"/>
            <a:pathLst>
              <a:path w="4067464" h="4638964">
                <a:moveTo>
                  <a:pt x="1747982" y="0"/>
                </a:moveTo>
                <a:cubicBezTo>
                  <a:pt x="3028997" y="0"/>
                  <a:pt x="4067464" y="1038467"/>
                  <a:pt x="4067464" y="2319482"/>
                </a:cubicBezTo>
                <a:cubicBezTo>
                  <a:pt x="4067464" y="3600497"/>
                  <a:pt x="3028997" y="4638964"/>
                  <a:pt x="1747982" y="4638964"/>
                </a:cubicBezTo>
                <a:cubicBezTo>
                  <a:pt x="1049771" y="4638964"/>
                  <a:pt x="423614" y="4330462"/>
                  <a:pt x="0" y="3840927"/>
                </a:cubicBezTo>
                <a:lnTo>
                  <a:pt x="0" y="798037"/>
                </a:lnTo>
                <a:cubicBezTo>
                  <a:pt x="423614" y="308502"/>
                  <a:pt x="1049771" y="0"/>
                  <a:pt x="1747982" y="0"/>
                </a:cubicBezTo>
                <a:close/>
              </a:path>
            </a:pathLst>
          </a:custGeom>
          <a:solidFill>
            <a:srgbClr val="018CC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396552" y="3907796"/>
            <a:ext cx="3456384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 smtClean="0">
                <a:latin typeface="Franklin Gothic Heavy" panose="020B0903020102020204" pitchFamily="34" charset="0"/>
              </a:rPr>
              <a:t>OVERZICHT PER JAAR</a:t>
            </a:r>
            <a:endParaRPr lang="en-US" sz="3600" dirty="0">
              <a:latin typeface="Franklin Gothic Heavy" panose="020B0903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83140" y="5108125"/>
            <a:ext cx="357096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eaLnBrk="1" hangingPunct="1"/>
            <a:r>
              <a:rPr lang="nl-NL" altLang="nl-NL" sz="2000" dirty="0" smtClean="0">
                <a:effectLst/>
                <a:latin typeface="Franklin Gothic Book" panose="020B0503020102020204" pitchFamily="34" charset="0"/>
              </a:rPr>
              <a:t>HAVO 3, 4 &amp; 5</a:t>
            </a:r>
          </a:p>
        </p:txBody>
      </p:sp>
      <p:pic>
        <p:nvPicPr>
          <p:cNvPr id="11" name="Picture 2" descr="C:\Users\NOUD\Dropbox\CornelissenDesign\Cornelissen Communicatie\Havisten Competent\icons\Agend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1428853"/>
            <a:ext cx="2955925" cy="369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50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Havo 3</a:t>
            </a:r>
            <a:endParaRPr lang="nl-NL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3"/>
              </a:buClr>
            </a:pPr>
            <a:r>
              <a:rPr lang="nl-NL" dirty="0" smtClean="0"/>
              <a:t>Kiezen van het juiste profiel (LOB)</a:t>
            </a:r>
          </a:p>
          <a:p>
            <a:pPr>
              <a:buClr>
                <a:schemeClr val="accent3"/>
              </a:buClr>
            </a:pPr>
            <a:r>
              <a:rPr lang="nl-NL" dirty="0" smtClean="0"/>
              <a:t>Eerste oriëntatie op arbeid en beroep</a:t>
            </a:r>
          </a:p>
          <a:p>
            <a:pPr>
              <a:buClr>
                <a:schemeClr val="accent3"/>
              </a:buClr>
            </a:pPr>
            <a:r>
              <a:rPr lang="nl-NL" dirty="0" smtClean="0"/>
              <a:t>Start met taakgerichte opdrachten</a:t>
            </a:r>
          </a:p>
          <a:p>
            <a:pPr>
              <a:buClr>
                <a:schemeClr val="accent3"/>
              </a:buClr>
            </a:pPr>
            <a:r>
              <a:rPr lang="nl-NL" dirty="0" smtClean="0"/>
              <a:t>Groei naar onderwijsaanpak van hbo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02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Opbouw havo 3 programma</a:t>
            </a:r>
            <a:endParaRPr lang="nl-NL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Introductie </a:t>
            </a:r>
          </a:p>
          <a:p>
            <a:r>
              <a:rPr lang="nl-NL" dirty="0" smtClean="0"/>
              <a:t>Snuffelstage</a:t>
            </a:r>
          </a:p>
          <a:p>
            <a:r>
              <a:rPr lang="nl-NL" dirty="0" smtClean="0"/>
              <a:t>Ken jezelf</a:t>
            </a:r>
          </a:p>
          <a:p>
            <a:r>
              <a:rPr lang="nl-NL" dirty="0" smtClean="0"/>
              <a:t>Techniek en Gezondheid</a:t>
            </a:r>
          </a:p>
          <a:p>
            <a:r>
              <a:rPr lang="nl-NL" dirty="0" smtClean="0"/>
              <a:t>Tweede Fase</a:t>
            </a:r>
          </a:p>
          <a:p>
            <a:r>
              <a:rPr lang="nl-NL" dirty="0" smtClean="0"/>
              <a:t>Cultuur en Economie</a:t>
            </a:r>
          </a:p>
          <a:p>
            <a:r>
              <a:rPr lang="nl-NL" dirty="0" smtClean="0"/>
              <a:t>Design  en ontwerpen</a:t>
            </a:r>
          </a:p>
        </p:txBody>
      </p:sp>
    </p:spTree>
    <p:extLst>
      <p:ext uri="{BB962C8B-B14F-4D97-AF65-F5344CB8AC3E}">
        <p14:creationId xmlns:p14="http://schemas.microsoft.com/office/powerpoint/2010/main" val="292729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CHTO" val="262"/>
  <p:tag name="HOTSPOTTYPE" val="DefinedInNavigator"/>
  <p:tag name="DEFINEDINNAVIGATOR" val="True"/>
</p:tagLst>
</file>

<file path=ppt/theme/theme1.xml><?xml version="1.0" encoding="utf-8"?>
<a:theme xmlns:a="http://schemas.openxmlformats.org/drawingml/2006/main" name="Wedstrijd">
  <a:themeElements>
    <a:clrScheme name="Custom 3">
      <a:dk1>
        <a:srgbClr val="018CCF"/>
      </a:dk1>
      <a:lt1>
        <a:sysClr val="window" lastClr="FFFFFF"/>
      </a:lt1>
      <a:dk2>
        <a:srgbClr val="72808A"/>
      </a:dk2>
      <a:lt2>
        <a:srgbClr val="006CB9"/>
      </a:lt2>
      <a:accent1>
        <a:srgbClr val="015998"/>
      </a:accent1>
      <a:accent2>
        <a:srgbClr val="394147"/>
      </a:accent2>
      <a:accent3>
        <a:srgbClr val="12254C"/>
      </a:accent3>
      <a:accent4>
        <a:srgbClr val="D8D8D8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Custom 9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 cap="flat">
          <a:noFill/>
          <a:miter lim="400000"/>
        </a:ln>
        <a:effectLst/>
        <a:extLst>
          <a:ext uri="{C572A759-6A51-4108-AA02-DFA0A04FC94B}">
            <ma14:wrappingTextBoxFlag xmlns="" xmlns:ma14="http://schemas.microsoft.com/office/mac/drawingml/2011/main" val="1"/>
          </a:ext>
        </a:extLst>
      </a:spPr>
      <a:bodyPr wrap="none" lIns="50800" tIns="50800" rIns="50800" bIns="50800" numCol="1" anchor="ctr">
        <a:spAutoFit/>
      </a:bodyPr>
      <a:lstStyle>
        <a:defPPr>
          <a:lnSpc>
            <a:spcPct val="110000"/>
          </a:lnSpc>
          <a:defRPr sz="4400" b="1" spc="1583" dirty="0">
            <a:solidFill>
              <a:srgbClr val="3B3D40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edstrijd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dstrijd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dstrijd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dstrijd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dstrijd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dstrijd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dstrijd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dstrijd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435</Words>
  <Application>Microsoft Office PowerPoint</Application>
  <PresentationFormat>Diavoorstelling (4:3)</PresentationFormat>
  <Paragraphs>178</Paragraphs>
  <Slides>17</Slides>
  <Notes>4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18" baseType="lpstr">
      <vt:lpstr>Wedstrijd</vt:lpstr>
      <vt:lpstr>PowerPoint-presentatie</vt:lpstr>
      <vt:lpstr>DOELSTELLINGEN</vt:lpstr>
      <vt:lpstr>Competenties</vt:lpstr>
      <vt:lpstr>HBO instroomCompetenties</vt:lpstr>
      <vt:lpstr>Te ontwikkelen vaardigheden binnen de 5 competenties</vt:lpstr>
      <vt:lpstr>Werkvorm</vt:lpstr>
      <vt:lpstr>PowerPoint-presentatie</vt:lpstr>
      <vt:lpstr>Havo 3</vt:lpstr>
      <vt:lpstr>Opbouw havo 3 programma</vt:lpstr>
      <vt:lpstr>Havo 4</vt:lpstr>
      <vt:lpstr>Opbouw havo 4 programma</vt:lpstr>
      <vt:lpstr>Havo 5</vt:lpstr>
      <vt:lpstr>PowerPoint-presentatie</vt:lpstr>
      <vt:lpstr>Meer dan 30 deelnemende scholen </vt:lpstr>
      <vt:lpstr>HACO NETWERK: SAMEN WERKEN AAN KWALITEIT</vt:lpstr>
      <vt:lpstr>Meer informatie?</vt:lpstr>
      <vt:lpstr>PowerPoint-presentatie</vt:lpstr>
    </vt:vector>
  </TitlesOfParts>
  <Company>Packard Bell Nec,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Havisten competent naar HBO</dc:title>
  <dc:creator>Jean Baggen</dc:creator>
  <cp:lastModifiedBy>Antoinette</cp:lastModifiedBy>
  <cp:revision>51</cp:revision>
  <dcterms:created xsi:type="dcterms:W3CDTF">2005-01-19T09:41:20Z</dcterms:created>
  <dcterms:modified xsi:type="dcterms:W3CDTF">2018-02-08T08:36:37Z</dcterms:modified>
</cp:coreProperties>
</file>